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58" r:id="rId4"/>
    <p:sldId id="259" r:id="rId5"/>
    <p:sldId id="260" r:id="rId6"/>
    <p:sldId id="261" r:id="rId7"/>
    <p:sldId id="263" r:id="rId8"/>
    <p:sldId id="265" r:id="rId9"/>
    <p:sldId id="262" r:id="rId10"/>
    <p:sldId id="264" r:id="rId11"/>
    <p:sldId id="266" r:id="rId12"/>
    <p:sldId id="267" r:id="rId13"/>
    <p:sldId id="269" r:id="rId14"/>
    <p:sldId id="268" r:id="rId15"/>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434" autoAdjust="0"/>
  </p:normalViewPr>
  <p:slideViewPr>
    <p:cSldViewPr>
      <p:cViewPr varScale="1">
        <p:scale>
          <a:sx n="70" d="100"/>
          <a:sy n="70" d="100"/>
        </p:scale>
        <p:origin x="138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7" d="100"/>
          <a:sy n="57" d="100"/>
        </p:scale>
        <p:origin x="2808"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D6CD80-43C2-436D-B960-56C7AB9C0C40}" type="datetimeFigureOut">
              <a:rPr lang="en-US" smtClean="0"/>
              <a:t>1/29/2015</a:t>
            </a:fld>
            <a:endParaRPr lang="en-US" dirty="0"/>
          </a:p>
        </p:txBody>
      </p:sp>
      <p:sp>
        <p:nvSpPr>
          <p:cNvPr id="4" name="Θέση εικόνας διαφάνειας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Θέση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6" name="Θέση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E64159-5D77-46C9-B886-53E4AD8E65CB}" type="slidenum">
              <a:rPr lang="en-US" smtClean="0"/>
              <a:t>‹#›</a:t>
            </a:fld>
            <a:endParaRPr lang="en-US" dirty="0"/>
          </a:p>
        </p:txBody>
      </p:sp>
    </p:spTree>
    <p:extLst>
      <p:ext uri="{BB962C8B-B14F-4D97-AF65-F5344CB8AC3E}">
        <p14:creationId xmlns:p14="http://schemas.microsoft.com/office/powerpoint/2010/main" val="1542457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n-US" dirty="0"/>
          </a:p>
        </p:txBody>
      </p:sp>
      <p:sp>
        <p:nvSpPr>
          <p:cNvPr id="4" name="Θέση αριθμού διαφάνειας 3"/>
          <p:cNvSpPr>
            <a:spLocks noGrp="1"/>
          </p:cNvSpPr>
          <p:nvPr>
            <p:ph type="sldNum" sz="quarter" idx="10"/>
          </p:nvPr>
        </p:nvSpPr>
        <p:spPr/>
        <p:txBody>
          <a:bodyPr/>
          <a:lstStyle/>
          <a:p>
            <a:fld id="{1DE64159-5D77-46C9-B886-53E4AD8E65CB}" type="slidenum">
              <a:rPr lang="en-US" smtClean="0"/>
              <a:t>1</a:t>
            </a:fld>
            <a:endParaRPr lang="en-US" dirty="0"/>
          </a:p>
        </p:txBody>
      </p:sp>
    </p:spTree>
    <p:extLst>
      <p:ext uri="{BB962C8B-B14F-4D97-AF65-F5344CB8AC3E}">
        <p14:creationId xmlns:p14="http://schemas.microsoft.com/office/powerpoint/2010/main" val="2960505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fld id="{F2853615-BFDE-46DE-814C-47EC6EF6D371}" type="datetimeFigureOut">
              <a:rPr lang="el-GR" smtClean="0"/>
              <a:t>29/1/2015</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3DF53439-851E-44AD-84B1-B6BFC3D0C743}" type="slidenum">
              <a:rPr lang="el-GR" smtClean="0"/>
              <a:t>‹#›</a:t>
            </a:fld>
            <a:endParaRPr lang="el-G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F2853615-BFDE-46DE-814C-47EC6EF6D371}" type="datetimeFigureOut">
              <a:rPr lang="el-GR" smtClean="0"/>
              <a:t>29/1/2015</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3DF53439-851E-44AD-84B1-B6BFC3D0C743}" type="slidenum">
              <a:rPr lang="el-GR" smtClean="0"/>
              <a:t>‹#›</a:t>
            </a:fld>
            <a:endParaRPr lang="el-G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F2853615-BFDE-46DE-814C-47EC6EF6D371}" type="datetimeFigureOut">
              <a:rPr lang="el-GR" smtClean="0"/>
              <a:t>29/1/2015</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3DF53439-851E-44AD-84B1-B6BFC3D0C743}" type="slidenum">
              <a:rPr lang="el-GR" smtClean="0"/>
              <a:t>‹#›</a:t>
            </a:fld>
            <a:endParaRPr lang="el-G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F2853615-BFDE-46DE-814C-47EC6EF6D371}" type="datetimeFigureOut">
              <a:rPr lang="el-GR" smtClean="0"/>
              <a:t>29/1/2015</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3DF53439-851E-44AD-84B1-B6BFC3D0C743}" type="slidenum">
              <a:rPr lang="el-GR" smtClean="0"/>
              <a:t>‹#›</a:t>
            </a:fld>
            <a:endParaRPr lang="el-G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F2853615-BFDE-46DE-814C-47EC6EF6D371}" type="datetimeFigureOut">
              <a:rPr lang="el-GR" smtClean="0"/>
              <a:t>29/1/2015</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3DF53439-851E-44AD-84B1-B6BFC3D0C743}" type="slidenum">
              <a:rPr lang="el-GR" smtClean="0"/>
              <a:t>‹#›</a:t>
            </a:fld>
            <a:endParaRPr lang="el-G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fld id="{F2853615-BFDE-46DE-814C-47EC6EF6D371}" type="datetimeFigureOut">
              <a:rPr lang="el-GR" smtClean="0"/>
              <a:t>29/1/2015</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p>
            <a:fld id="{3DF53439-851E-44AD-84B1-B6BFC3D0C743}" type="slidenum">
              <a:rPr lang="el-GR" smtClean="0"/>
              <a:t>‹#›</a:t>
            </a:fld>
            <a:endParaRPr lang="el-G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fld id="{F2853615-BFDE-46DE-814C-47EC6EF6D371}" type="datetimeFigureOut">
              <a:rPr lang="el-GR" smtClean="0"/>
              <a:t>29/1/2015</a:t>
            </a:fld>
            <a:endParaRPr lang="el-GR" dirty="0"/>
          </a:p>
        </p:txBody>
      </p:sp>
      <p:sp>
        <p:nvSpPr>
          <p:cNvPr id="8" name="7 - Θέση υποσέλιδου"/>
          <p:cNvSpPr>
            <a:spLocks noGrp="1"/>
          </p:cNvSpPr>
          <p:nvPr>
            <p:ph type="ftr" sz="quarter" idx="11"/>
          </p:nvPr>
        </p:nvSpPr>
        <p:spPr/>
        <p:txBody>
          <a:bodyPr/>
          <a:lstStyle/>
          <a:p>
            <a:endParaRPr lang="el-GR" dirty="0"/>
          </a:p>
        </p:txBody>
      </p:sp>
      <p:sp>
        <p:nvSpPr>
          <p:cNvPr id="9" name="8 - Θέση αριθμού διαφάνειας"/>
          <p:cNvSpPr>
            <a:spLocks noGrp="1"/>
          </p:cNvSpPr>
          <p:nvPr>
            <p:ph type="sldNum" sz="quarter" idx="12"/>
          </p:nvPr>
        </p:nvSpPr>
        <p:spPr/>
        <p:txBody>
          <a:bodyPr/>
          <a:lstStyle/>
          <a:p>
            <a:fld id="{3DF53439-851E-44AD-84B1-B6BFC3D0C743}" type="slidenum">
              <a:rPr lang="el-GR" smtClean="0"/>
              <a:t>‹#›</a:t>
            </a:fld>
            <a:endParaRPr lang="el-G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fld id="{F2853615-BFDE-46DE-814C-47EC6EF6D371}" type="datetimeFigureOut">
              <a:rPr lang="el-GR" smtClean="0"/>
              <a:t>29/1/2015</a:t>
            </a:fld>
            <a:endParaRPr lang="el-GR" dirty="0"/>
          </a:p>
        </p:txBody>
      </p:sp>
      <p:sp>
        <p:nvSpPr>
          <p:cNvPr id="4" name="3 - Θέση υποσέλιδου"/>
          <p:cNvSpPr>
            <a:spLocks noGrp="1"/>
          </p:cNvSpPr>
          <p:nvPr>
            <p:ph type="ftr" sz="quarter" idx="11"/>
          </p:nvPr>
        </p:nvSpPr>
        <p:spPr/>
        <p:txBody>
          <a:bodyPr/>
          <a:lstStyle/>
          <a:p>
            <a:endParaRPr lang="el-GR" dirty="0"/>
          </a:p>
        </p:txBody>
      </p:sp>
      <p:sp>
        <p:nvSpPr>
          <p:cNvPr id="5" name="4 - Θέση αριθμού διαφάνειας"/>
          <p:cNvSpPr>
            <a:spLocks noGrp="1"/>
          </p:cNvSpPr>
          <p:nvPr>
            <p:ph type="sldNum" sz="quarter" idx="12"/>
          </p:nvPr>
        </p:nvSpPr>
        <p:spPr/>
        <p:txBody>
          <a:bodyPr/>
          <a:lstStyle/>
          <a:p>
            <a:fld id="{3DF53439-851E-44AD-84B1-B6BFC3D0C743}" type="slidenum">
              <a:rPr lang="el-GR" smtClean="0"/>
              <a:t>‹#›</a:t>
            </a:fld>
            <a:endParaRPr lang="el-G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F2853615-BFDE-46DE-814C-47EC6EF6D371}" type="datetimeFigureOut">
              <a:rPr lang="el-GR" smtClean="0"/>
              <a:t>29/1/2015</a:t>
            </a:fld>
            <a:endParaRPr lang="el-GR" dirty="0"/>
          </a:p>
        </p:txBody>
      </p:sp>
      <p:sp>
        <p:nvSpPr>
          <p:cNvPr id="3" name="2 - Θέση υποσέλιδου"/>
          <p:cNvSpPr>
            <a:spLocks noGrp="1"/>
          </p:cNvSpPr>
          <p:nvPr>
            <p:ph type="ftr" sz="quarter" idx="11"/>
          </p:nvPr>
        </p:nvSpPr>
        <p:spPr/>
        <p:txBody>
          <a:bodyPr/>
          <a:lstStyle/>
          <a:p>
            <a:endParaRPr lang="el-GR" dirty="0"/>
          </a:p>
        </p:txBody>
      </p:sp>
      <p:sp>
        <p:nvSpPr>
          <p:cNvPr id="4" name="3 - Θέση αριθμού διαφάνειας"/>
          <p:cNvSpPr>
            <a:spLocks noGrp="1"/>
          </p:cNvSpPr>
          <p:nvPr>
            <p:ph type="sldNum" sz="quarter" idx="12"/>
          </p:nvPr>
        </p:nvSpPr>
        <p:spPr/>
        <p:txBody>
          <a:bodyPr/>
          <a:lstStyle/>
          <a:p>
            <a:fld id="{3DF53439-851E-44AD-84B1-B6BFC3D0C743}" type="slidenum">
              <a:rPr lang="el-GR" smtClean="0"/>
              <a:t>‹#›</a:t>
            </a:fld>
            <a:endParaRPr lang="el-G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F2853615-BFDE-46DE-814C-47EC6EF6D371}" type="datetimeFigureOut">
              <a:rPr lang="el-GR" smtClean="0"/>
              <a:t>29/1/2015</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p>
            <a:fld id="{3DF53439-851E-44AD-84B1-B6BFC3D0C743}" type="slidenum">
              <a:rPr lang="el-GR" smtClean="0"/>
              <a:t>‹#›</a:t>
            </a:fld>
            <a:endParaRPr lang="el-G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dirty="0"/>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F2853615-BFDE-46DE-814C-47EC6EF6D371}" type="datetimeFigureOut">
              <a:rPr lang="el-GR" smtClean="0"/>
              <a:t>29/1/2015</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p>
            <a:fld id="{3DF53439-851E-44AD-84B1-B6BFC3D0C743}" type="slidenum">
              <a:rPr lang="el-GR" smtClean="0"/>
              <a:t>‹#›</a:t>
            </a:fld>
            <a:endParaRPr lang="el-G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White">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853615-BFDE-46DE-814C-47EC6EF6D371}" type="datetimeFigureOut">
              <a:rPr lang="el-GR" smtClean="0"/>
              <a:t>29/1/2015</a:t>
            </a:fld>
            <a:endParaRPr lang="el-GR" dirty="0"/>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dirty="0"/>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F53439-851E-44AD-84B1-B6BFC3D0C743}" type="slidenum">
              <a:rPr lang="el-GR" smtClean="0"/>
              <a:t>‹#›</a:t>
            </a:fld>
            <a:endParaRPr lang="el-G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el.wikipedia.org/wiki/%CE%9D%CE%BF%CE%BC%CE%B9%CE%BA%CF%8C_%CF%80%CF%81%CF%8C%CF%83%CF%89%CF%80%CE%BF" TargetMode="External"/><Relationship Id="rId2" Type="http://schemas.openxmlformats.org/officeDocument/2006/relationships/hyperlink" Target="http://el.wikipedia.org/wiki/%CE%A6%CF%85%CF%83%CE%B9%CE%BA%CF%8C_%CF%80%CF%81%CF%8C%CF%83%CF%89%CF%80%CE%BF"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55576" y="620688"/>
            <a:ext cx="7772400" cy="1296144"/>
          </a:xfrm>
          <a:solidFill>
            <a:schemeClr val="accent2"/>
          </a:solidFill>
        </p:spPr>
        <p:txBody>
          <a:bodyPr>
            <a:noAutofit/>
          </a:bodyPr>
          <a:lstStyle/>
          <a:p>
            <a:r>
              <a:rPr lang="el-GR" sz="7200" dirty="0" smtClean="0"/>
              <a:t>ΓΙΟΡΤΕΣ</a:t>
            </a:r>
            <a:endParaRPr lang="el-GR" sz="7200" dirty="0"/>
          </a:p>
        </p:txBody>
      </p:sp>
      <p:sp>
        <p:nvSpPr>
          <p:cNvPr id="3" name="Υπότιτλος 2"/>
          <p:cNvSpPr>
            <a:spLocks noGrp="1"/>
          </p:cNvSpPr>
          <p:nvPr>
            <p:ph type="subTitle" idx="1"/>
          </p:nvPr>
        </p:nvSpPr>
        <p:spPr>
          <a:xfrm>
            <a:off x="1259632" y="2276872"/>
            <a:ext cx="6400800" cy="4176464"/>
          </a:xfrm>
        </p:spPr>
        <p:txBody>
          <a:bodyPr>
            <a:normAutofit/>
          </a:bodyPr>
          <a:lstStyle/>
          <a:p>
            <a:pPr algn="just"/>
            <a:endParaRPr lang="el-GR" sz="2800" dirty="0" smtClean="0">
              <a:solidFill>
                <a:schemeClr val="tx1"/>
              </a:solidFill>
            </a:endParaRPr>
          </a:p>
          <a:p>
            <a:pPr algn="just"/>
            <a:r>
              <a:rPr lang="el-GR" sz="3600" dirty="0" smtClean="0">
                <a:solidFill>
                  <a:schemeClr val="tx1"/>
                </a:solidFill>
              </a:rPr>
              <a:t>Οι γιορτές ήταν </a:t>
            </a:r>
            <a:r>
              <a:rPr lang="el-GR" sz="3600" dirty="0">
                <a:solidFill>
                  <a:schemeClr val="tx1"/>
                </a:solidFill>
              </a:rPr>
              <a:t>παρά πολλές </a:t>
            </a:r>
            <a:r>
              <a:rPr lang="el-GR" sz="3600" dirty="0" smtClean="0">
                <a:solidFill>
                  <a:schemeClr val="tx1"/>
                </a:solidFill>
              </a:rPr>
              <a:t>και λαμπρές </a:t>
            </a:r>
            <a:r>
              <a:rPr lang="el-GR" sz="3600" dirty="0">
                <a:solidFill>
                  <a:schemeClr val="tx1"/>
                </a:solidFill>
              </a:rPr>
              <a:t>στην </a:t>
            </a:r>
            <a:r>
              <a:rPr lang="el-GR" sz="3600" dirty="0" smtClean="0">
                <a:solidFill>
                  <a:schemeClr val="tx1"/>
                </a:solidFill>
              </a:rPr>
              <a:t>Αθήνα. Μόνο </a:t>
            </a:r>
            <a:r>
              <a:rPr lang="el-GR" sz="3600" dirty="0">
                <a:solidFill>
                  <a:schemeClr val="tx1"/>
                </a:solidFill>
              </a:rPr>
              <a:t>ο</a:t>
            </a:r>
            <a:r>
              <a:rPr lang="el-GR" sz="3600" dirty="0" smtClean="0">
                <a:solidFill>
                  <a:schemeClr val="tx1"/>
                </a:solidFill>
              </a:rPr>
              <a:t> πόλεμος </a:t>
            </a:r>
            <a:r>
              <a:rPr lang="el-GR" sz="3600" dirty="0">
                <a:solidFill>
                  <a:schemeClr val="tx1"/>
                </a:solidFill>
              </a:rPr>
              <a:t>μπορούσε </a:t>
            </a:r>
            <a:r>
              <a:rPr lang="el-GR" sz="3600" dirty="0" smtClean="0">
                <a:solidFill>
                  <a:schemeClr val="tx1"/>
                </a:solidFill>
              </a:rPr>
              <a:t>να διακόψει τον κύκλο αυτών </a:t>
            </a:r>
            <a:r>
              <a:rPr lang="el-GR" sz="3600" dirty="0">
                <a:solidFill>
                  <a:schemeClr val="tx1"/>
                </a:solidFill>
              </a:rPr>
              <a:t>των μεγάλων περιοδικών </a:t>
            </a:r>
            <a:r>
              <a:rPr lang="el-GR" sz="3600" dirty="0" smtClean="0">
                <a:solidFill>
                  <a:schemeClr val="tx1"/>
                </a:solidFill>
              </a:rPr>
              <a:t>συγκεντρώσεων</a:t>
            </a:r>
            <a:r>
              <a:rPr lang="el-GR" sz="3600" dirty="0">
                <a:solidFill>
                  <a:schemeClr val="tx1"/>
                </a:solidFill>
              </a:rPr>
              <a:t>.</a:t>
            </a:r>
          </a:p>
        </p:txBody>
      </p:sp>
    </p:spTree>
    <p:extLst>
      <p:ext uri="{BB962C8B-B14F-4D97-AF65-F5344CB8AC3E}">
        <p14:creationId xmlns:p14="http://schemas.microsoft.com/office/powerpoint/2010/main" val="30878950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8747" y="260648"/>
            <a:ext cx="8229600" cy="1575048"/>
          </a:xfrm>
          <a:solidFill>
            <a:schemeClr val="accent2"/>
          </a:solidFill>
        </p:spPr>
        <p:txBody>
          <a:bodyPr>
            <a:normAutofit/>
          </a:bodyPr>
          <a:lstStyle/>
          <a:p>
            <a:r>
              <a:rPr lang="el-GR" sz="7200" dirty="0" smtClean="0"/>
              <a:t>ΘΥΣΙΕΣ</a:t>
            </a:r>
            <a:endParaRPr lang="en-US" sz="7200" dirty="0"/>
          </a:p>
        </p:txBody>
      </p:sp>
      <p:sp>
        <p:nvSpPr>
          <p:cNvPr id="3" name="Θέση περιεχομένου 2"/>
          <p:cNvSpPr>
            <a:spLocks noGrp="1"/>
          </p:cNvSpPr>
          <p:nvPr>
            <p:ph idx="1"/>
          </p:nvPr>
        </p:nvSpPr>
        <p:spPr>
          <a:xfrm>
            <a:off x="414703" y="2708920"/>
            <a:ext cx="8229600" cy="4525963"/>
          </a:xfrm>
        </p:spPr>
        <p:txBody>
          <a:bodyPr/>
          <a:lstStyle/>
          <a:p>
            <a:pPr marL="0" indent="0">
              <a:buNone/>
            </a:pPr>
            <a:r>
              <a:rPr lang="el-GR" dirty="0" smtClean="0"/>
              <a:t>Οι θυσίες είναι η κυριότερη μορφή δημόσιας λατρείας απέναντι στην θρησκεία και αποτελούσε για όλα τα έθνη ένα δώρο προς τους Θεούς. Προσφερόταν ευλαβικά μέσα από μια συγκεκριμένη τελετουργία και αποσκοπούσε στην εύνοια των θεών.</a:t>
            </a:r>
            <a:endParaRPr lang="en-US" dirty="0"/>
          </a:p>
        </p:txBody>
      </p:sp>
    </p:spTree>
    <p:extLst>
      <p:ext uri="{BB962C8B-B14F-4D97-AF65-F5344CB8AC3E}">
        <p14:creationId xmlns:p14="http://schemas.microsoft.com/office/powerpoint/2010/main" val="34395758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flipV="1">
            <a:off x="395536" y="-2619672"/>
            <a:ext cx="8229600" cy="1008112"/>
          </a:xfrm>
        </p:spPr>
        <p:txBody>
          <a:bodyPr/>
          <a:lstStyle/>
          <a:p>
            <a:endParaRPr lang="en-US" dirty="0"/>
          </a:p>
        </p:txBody>
      </p:sp>
      <p:sp>
        <p:nvSpPr>
          <p:cNvPr id="3" name="Θέση περιεχομένου 2"/>
          <p:cNvSpPr>
            <a:spLocks noGrp="1"/>
          </p:cNvSpPr>
          <p:nvPr>
            <p:ph idx="1"/>
          </p:nvPr>
        </p:nvSpPr>
        <p:spPr>
          <a:xfrm>
            <a:off x="457200" y="0"/>
            <a:ext cx="8229600" cy="6381328"/>
          </a:xfrm>
        </p:spPr>
        <p:txBody>
          <a:bodyPr/>
          <a:lstStyle/>
          <a:p>
            <a:pPr algn="just"/>
            <a:endParaRPr lang="el-GR" sz="3000" dirty="0" smtClean="0"/>
          </a:p>
          <a:p>
            <a:pPr algn="just"/>
            <a:r>
              <a:rPr lang="el-GR" sz="3000" dirty="0" smtClean="0"/>
              <a:t>Στην μεγ</a:t>
            </a:r>
            <a:r>
              <a:rPr lang="el-GR" sz="3000" dirty="0"/>
              <a:t>ά</a:t>
            </a:r>
            <a:r>
              <a:rPr lang="el-GR" sz="3000" dirty="0" smtClean="0"/>
              <a:t>λη γιορτή </a:t>
            </a:r>
            <a:r>
              <a:rPr lang="el-GR" sz="3000" dirty="0"/>
              <a:t>της </a:t>
            </a:r>
            <a:r>
              <a:rPr lang="el-GR" sz="3000" dirty="0" smtClean="0"/>
              <a:t>Αθήνας </a:t>
            </a:r>
            <a:r>
              <a:rPr lang="el-GR" sz="3000" dirty="0"/>
              <a:t>τα </a:t>
            </a:r>
            <a:r>
              <a:rPr lang="el-GR" sz="3000" dirty="0" smtClean="0"/>
              <a:t>Π</a:t>
            </a:r>
            <a:r>
              <a:rPr lang="el-GR" sz="3000" dirty="0" smtClean="0"/>
              <a:t>αναθή-ναια </a:t>
            </a:r>
            <a:r>
              <a:rPr lang="el-GR" sz="3000" dirty="0"/>
              <a:t>επάνω </a:t>
            </a:r>
            <a:r>
              <a:rPr lang="el-GR" sz="3000" dirty="0" smtClean="0"/>
              <a:t>στην </a:t>
            </a:r>
            <a:r>
              <a:rPr lang="el-GR" sz="3000" dirty="0"/>
              <a:t>Ακρόπολη, μπροστά από </a:t>
            </a:r>
            <a:r>
              <a:rPr lang="el-GR" sz="3000" dirty="0" smtClean="0"/>
              <a:t>τον </a:t>
            </a:r>
            <a:r>
              <a:rPr lang="el-GR" sz="3000" dirty="0"/>
              <a:t>παλιό ναό της </a:t>
            </a:r>
            <a:r>
              <a:rPr lang="el-GR" sz="3000" dirty="0" smtClean="0"/>
              <a:t>Αθηνάς </a:t>
            </a:r>
            <a:r>
              <a:rPr lang="el-GR" sz="3000" dirty="0"/>
              <a:t>Πολιάδας (δηλαδή της προστάτισσας της πόλης) θυσίαζαν </a:t>
            </a:r>
            <a:r>
              <a:rPr lang="el-GR" sz="3000" dirty="0" smtClean="0"/>
              <a:t>στην </a:t>
            </a:r>
            <a:r>
              <a:rPr lang="el-GR" sz="3000" dirty="0"/>
              <a:t>α</a:t>
            </a:r>
            <a:r>
              <a:rPr lang="el-GR" sz="3000" dirty="0" smtClean="0"/>
              <a:t>ρχή </a:t>
            </a:r>
            <a:r>
              <a:rPr lang="el-GR" sz="3000" dirty="0"/>
              <a:t>τέσσερα βόδια </a:t>
            </a:r>
            <a:r>
              <a:rPr lang="el-GR" sz="3000" dirty="0" smtClean="0"/>
              <a:t>και τέσσερα </a:t>
            </a:r>
            <a:r>
              <a:rPr lang="el-GR" sz="3000" dirty="0"/>
              <a:t>πρόβατα, κατόπι, </a:t>
            </a:r>
            <a:r>
              <a:rPr lang="el-GR" sz="3000" dirty="0"/>
              <a:t>ε</a:t>
            </a:r>
            <a:r>
              <a:rPr lang="el-GR" sz="3000" dirty="0" smtClean="0"/>
              <a:t>πάνω στο </a:t>
            </a:r>
            <a:r>
              <a:rPr lang="el-GR" sz="3000" dirty="0"/>
              <a:t>μεγάλο βωμό </a:t>
            </a:r>
            <a:r>
              <a:rPr lang="el-GR" sz="3000" dirty="0" smtClean="0"/>
              <a:t>που </a:t>
            </a:r>
            <a:r>
              <a:rPr lang="el-GR" sz="3000" dirty="0"/>
              <a:t>ήταν μπροστά στον Παρθενώνα, έσφαζαν τόσες </a:t>
            </a:r>
            <a:r>
              <a:rPr lang="el-GR" sz="3000" dirty="0"/>
              <a:t>α</a:t>
            </a:r>
            <a:r>
              <a:rPr lang="el-GR" sz="3000" dirty="0" smtClean="0"/>
              <a:t>γελάδες</a:t>
            </a:r>
            <a:r>
              <a:rPr lang="el-GR" sz="3000" dirty="0"/>
              <a:t>, </a:t>
            </a:r>
            <a:r>
              <a:rPr lang="el-GR" sz="3000" dirty="0"/>
              <a:t>ό</a:t>
            </a:r>
            <a:r>
              <a:rPr lang="el-GR" sz="3000" dirty="0" smtClean="0"/>
              <a:t>σες </a:t>
            </a:r>
            <a:r>
              <a:rPr lang="el-GR" sz="3000" dirty="0"/>
              <a:t>χρειάζονταν </a:t>
            </a:r>
            <a:r>
              <a:rPr lang="el-GR" sz="3000" dirty="0" smtClean="0"/>
              <a:t>για να φάει </a:t>
            </a:r>
            <a:r>
              <a:rPr lang="el-GR" sz="3000" dirty="0"/>
              <a:t>ολόκληρη </a:t>
            </a:r>
            <a:r>
              <a:rPr lang="el-GR" sz="3000" dirty="0" smtClean="0"/>
              <a:t>η </a:t>
            </a:r>
            <a:r>
              <a:rPr lang="el-GR" sz="3000" dirty="0"/>
              <a:t>πόλη</a:t>
            </a:r>
            <a:r>
              <a:rPr lang="el-GR" sz="3000" dirty="0" smtClean="0"/>
              <a:t>.</a:t>
            </a:r>
          </a:p>
          <a:p>
            <a:pPr algn="just"/>
            <a:r>
              <a:rPr lang="el-GR" sz="3000" dirty="0"/>
              <a:t>Τα Σκιροφόρια, γιορτή περιλάβαινε θυσία κοινή για τη Δήμητρα, τη θυγατέρα της (Περσεφόνη), την Αθηνά και τον Ποσειδώνα.</a:t>
            </a:r>
          </a:p>
          <a:p>
            <a:pPr algn="just"/>
            <a:endParaRPr lang="en-US" sz="3000" dirty="0"/>
          </a:p>
        </p:txBody>
      </p:sp>
    </p:spTree>
    <p:extLst>
      <p:ext uri="{BB962C8B-B14F-4D97-AF65-F5344CB8AC3E}">
        <p14:creationId xmlns:p14="http://schemas.microsoft.com/office/powerpoint/2010/main" val="11512392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1251520"/>
            <a:ext cx="8229600" cy="216024"/>
          </a:xfrm>
        </p:spPr>
        <p:txBody>
          <a:bodyPr>
            <a:normAutofit fontScale="90000"/>
          </a:bodyPr>
          <a:lstStyle/>
          <a:p>
            <a:endParaRPr lang="en-US" dirty="0"/>
          </a:p>
        </p:txBody>
      </p:sp>
      <p:sp>
        <p:nvSpPr>
          <p:cNvPr id="3" name="Θέση περιεχομένου 2"/>
          <p:cNvSpPr>
            <a:spLocks noGrp="1"/>
          </p:cNvSpPr>
          <p:nvPr>
            <p:ph idx="1"/>
          </p:nvPr>
        </p:nvSpPr>
        <p:spPr>
          <a:xfrm>
            <a:off x="457200" y="620688"/>
            <a:ext cx="8229600" cy="5976664"/>
          </a:xfrm>
        </p:spPr>
        <p:txBody>
          <a:bodyPr/>
          <a:lstStyle/>
          <a:p>
            <a:pPr algn="just"/>
            <a:r>
              <a:rPr lang="el-GR" dirty="0" smtClean="0"/>
              <a:t>Στα Βοηδρόμια</a:t>
            </a:r>
            <a:r>
              <a:rPr lang="el-GR" dirty="0"/>
              <a:t>, γιορτή του </a:t>
            </a:r>
            <a:r>
              <a:rPr lang="el-GR" dirty="0" smtClean="0"/>
              <a:t>Απόλλωνα </a:t>
            </a:r>
            <a:r>
              <a:rPr lang="el-GR" dirty="0"/>
              <a:t>Βοηδρομίου, </a:t>
            </a:r>
            <a:r>
              <a:rPr lang="el-GR" dirty="0" smtClean="0"/>
              <a:t>δηλαδή «</a:t>
            </a:r>
            <a:r>
              <a:rPr lang="el-GR" dirty="0"/>
              <a:t>ε</a:t>
            </a:r>
            <a:r>
              <a:rPr lang="el-GR" dirty="0" smtClean="0"/>
              <a:t>κείνου </a:t>
            </a:r>
            <a:r>
              <a:rPr lang="el-GR" dirty="0" smtClean="0"/>
              <a:t>που έ</a:t>
            </a:r>
            <a:r>
              <a:rPr lang="el-GR" dirty="0" smtClean="0"/>
              <a:t>ρχεται να βοηθήσει στη </a:t>
            </a:r>
            <a:r>
              <a:rPr lang="el-GR" dirty="0"/>
              <a:t>μάχη». </a:t>
            </a:r>
            <a:r>
              <a:rPr lang="el-GR" dirty="0" smtClean="0"/>
              <a:t>Αυτή </a:t>
            </a:r>
            <a:r>
              <a:rPr lang="el-GR" dirty="0"/>
              <a:t>η γιορτή </a:t>
            </a:r>
            <a:r>
              <a:rPr lang="el-GR" dirty="0" smtClean="0"/>
              <a:t>περιλά-βαινε μια </a:t>
            </a:r>
            <a:r>
              <a:rPr lang="el-GR" dirty="0"/>
              <a:t>θυσία </a:t>
            </a:r>
            <a:r>
              <a:rPr lang="el-GR" dirty="0" smtClean="0"/>
              <a:t>και μια </a:t>
            </a:r>
            <a:r>
              <a:rPr lang="el-GR" dirty="0"/>
              <a:t>πομπή.</a:t>
            </a:r>
            <a:endParaRPr lang="en-US" dirty="0"/>
          </a:p>
          <a:p>
            <a:pPr algn="just"/>
            <a:r>
              <a:rPr lang="el-GR" dirty="0" smtClean="0"/>
              <a:t>Τα Πυανέψια</a:t>
            </a:r>
            <a:r>
              <a:rPr lang="el-GR" dirty="0"/>
              <a:t>, γιορτή </a:t>
            </a:r>
            <a:r>
              <a:rPr lang="el-GR" dirty="0" smtClean="0"/>
              <a:t>για τα </a:t>
            </a:r>
            <a:r>
              <a:rPr lang="el-GR" dirty="0"/>
              <a:t>σπαρτά. </a:t>
            </a:r>
            <a:r>
              <a:rPr lang="el-GR" dirty="0" smtClean="0"/>
              <a:t>Στη γιορτή αυτή </a:t>
            </a:r>
            <a:r>
              <a:rPr lang="el-GR" dirty="0"/>
              <a:t>γίνονταν τελετές πάρα πολύ </a:t>
            </a:r>
            <a:r>
              <a:rPr lang="el-GR" dirty="0" smtClean="0"/>
              <a:t>α</a:t>
            </a:r>
            <a:r>
              <a:rPr lang="el-GR" dirty="0" smtClean="0"/>
              <a:t>ρχαίες και περίεργες: πρόσφεραν </a:t>
            </a:r>
            <a:r>
              <a:rPr lang="el-GR" dirty="0"/>
              <a:t>στο θεό </a:t>
            </a:r>
            <a:r>
              <a:rPr lang="el-GR" dirty="0"/>
              <a:t>έ</a:t>
            </a:r>
            <a:r>
              <a:rPr lang="el-GR" dirty="0" smtClean="0"/>
              <a:t>να </a:t>
            </a:r>
            <a:r>
              <a:rPr lang="el-GR" dirty="0"/>
              <a:t>πιάτο </a:t>
            </a:r>
            <a:r>
              <a:rPr lang="el-GR" dirty="0" smtClean="0"/>
              <a:t>με </a:t>
            </a:r>
            <a:r>
              <a:rPr lang="el-GR" dirty="0"/>
              <a:t>κουκιά (</a:t>
            </a:r>
            <a:r>
              <a:rPr lang="el-GR" dirty="0" smtClean="0"/>
              <a:t>πύανοι</a:t>
            </a:r>
            <a:r>
              <a:rPr lang="el-GR" dirty="0"/>
              <a:t>) </a:t>
            </a:r>
            <a:r>
              <a:rPr lang="el-GR" dirty="0" smtClean="0"/>
              <a:t>και </a:t>
            </a:r>
            <a:r>
              <a:rPr lang="el-GR" dirty="0"/>
              <a:t>πολλά άλλα χόρτα </a:t>
            </a:r>
            <a:r>
              <a:rPr lang="el-GR" dirty="0"/>
              <a:t>α</a:t>
            </a:r>
            <a:r>
              <a:rPr lang="el-GR" dirty="0" smtClean="0"/>
              <a:t>νακατεμένα με </a:t>
            </a:r>
            <a:r>
              <a:rPr lang="el-GR" dirty="0"/>
              <a:t>α</a:t>
            </a:r>
            <a:r>
              <a:rPr lang="el-GR" dirty="0" smtClean="0"/>
              <a:t>λεύρι και στάρι.</a:t>
            </a:r>
            <a:endParaRPr lang="en-US" dirty="0"/>
          </a:p>
          <a:p>
            <a:endParaRPr lang="en-US" dirty="0"/>
          </a:p>
        </p:txBody>
      </p:sp>
    </p:spTree>
    <p:extLst>
      <p:ext uri="{BB962C8B-B14F-4D97-AF65-F5344CB8AC3E}">
        <p14:creationId xmlns:p14="http://schemas.microsoft.com/office/powerpoint/2010/main" val="29818376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3267744"/>
            <a:ext cx="8229600" cy="1368152"/>
          </a:xfrm>
        </p:spPr>
        <p:txBody>
          <a:bodyPr>
            <a:normAutofit/>
          </a:bodyPr>
          <a:lstStyle/>
          <a:p>
            <a:endParaRPr lang="en-US" dirty="0"/>
          </a:p>
        </p:txBody>
      </p:sp>
      <p:sp>
        <p:nvSpPr>
          <p:cNvPr id="3" name="Θέση περιεχομένου 2"/>
          <p:cNvSpPr>
            <a:spLocks noGrp="1"/>
          </p:cNvSpPr>
          <p:nvPr>
            <p:ph idx="1"/>
          </p:nvPr>
        </p:nvSpPr>
        <p:spPr>
          <a:xfrm>
            <a:off x="457200" y="188640"/>
            <a:ext cx="8229600" cy="6126163"/>
          </a:xfrm>
        </p:spPr>
        <p:txBody>
          <a:bodyPr>
            <a:normAutofit fontScale="92500" lnSpcReduction="10000"/>
          </a:bodyPr>
          <a:lstStyle/>
          <a:p>
            <a:pPr algn="just"/>
            <a:r>
              <a:rPr lang="el-GR" dirty="0" smtClean="0"/>
              <a:t>Στο </a:t>
            </a:r>
            <a:r>
              <a:rPr lang="el-GR" dirty="0"/>
              <a:t>μήνα Ποσειδεώνα (Δεκέμβριο) </a:t>
            </a:r>
            <a:r>
              <a:rPr lang="el-GR" dirty="0" smtClean="0"/>
              <a:t>η </a:t>
            </a:r>
            <a:r>
              <a:rPr lang="el-GR" dirty="0"/>
              <a:t>γιορτή Άλφα έχει </a:t>
            </a:r>
            <a:r>
              <a:rPr lang="el-GR" dirty="0" smtClean="0"/>
              <a:t>για </a:t>
            </a:r>
            <a:r>
              <a:rPr lang="el-GR" dirty="0"/>
              <a:t>σκοπό της </a:t>
            </a:r>
            <a:r>
              <a:rPr lang="el-GR" dirty="0" smtClean="0"/>
              <a:t>να προφυλάξει το </a:t>
            </a:r>
            <a:r>
              <a:rPr lang="el-GR" dirty="0"/>
              <a:t>σπόρο </a:t>
            </a:r>
            <a:r>
              <a:rPr lang="el-GR" dirty="0" smtClean="0"/>
              <a:t>που </a:t>
            </a:r>
            <a:r>
              <a:rPr lang="el-GR" dirty="0"/>
              <a:t>έχει βλαστήσει </a:t>
            </a:r>
            <a:r>
              <a:rPr lang="el-GR" dirty="0" smtClean="0"/>
              <a:t>πια </a:t>
            </a:r>
            <a:r>
              <a:rPr lang="el-GR" dirty="0"/>
              <a:t>α</a:t>
            </a:r>
            <a:r>
              <a:rPr lang="el-GR" dirty="0" smtClean="0"/>
              <a:t>πό τη </a:t>
            </a:r>
            <a:r>
              <a:rPr lang="el-GR" dirty="0"/>
              <a:t>γη, όπως </a:t>
            </a:r>
            <a:r>
              <a:rPr lang="el-GR" dirty="0" smtClean="0"/>
              <a:t>τα Θεσμοφόρια </a:t>
            </a:r>
            <a:r>
              <a:rPr lang="el-GR" dirty="0"/>
              <a:t>είχαν </a:t>
            </a:r>
            <a:r>
              <a:rPr lang="el-GR" dirty="0" smtClean="0"/>
              <a:t>για </a:t>
            </a:r>
            <a:r>
              <a:rPr lang="el-GR" dirty="0"/>
              <a:t>σκοπό </a:t>
            </a:r>
            <a:r>
              <a:rPr lang="el-GR" dirty="0" smtClean="0"/>
              <a:t>να </a:t>
            </a:r>
            <a:r>
              <a:rPr lang="el-GR" dirty="0"/>
              <a:t>προστατέψουν τούς σπόρους. Προσφέρουν θυσία </a:t>
            </a:r>
            <a:r>
              <a:rPr lang="el-GR" dirty="0" smtClean="0"/>
              <a:t>στη</a:t>
            </a:r>
            <a:r>
              <a:rPr lang="el-GR" dirty="0" smtClean="0"/>
              <a:t> </a:t>
            </a:r>
            <a:r>
              <a:rPr lang="el-GR" dirty="0"/>
              <a:t>Δήμητρα, </a:t>
            </a:r>
            <a:r>
              <a:rPr lang="el-GR" dirty="0" smtClean="0"/>
              <a:t>στη </a:t>
            </a:r>
            <a:r>
              <a:rPr lang="el-GR" dirty="0"/>
              <a:t>θυγατέρα της Κόρη (Περσεφόνη) </a:t>
            </a:r>
            <a:r>
              <a:rPr lang="el-GR" dirty="0" smtClean="0"/>
              <a:t>και </a:t>
            </a:r>
            <a:r>
              <a:rPr lang="el-GR" dirty="0"/>
              <a:t>στον </a:t>
            </a:r>
            <a:r>
              <a:rPr lang="el-GR" dirty="0" smtClean="0"/>
              <a:t>Ποσειδώνα</a:t>
            </a:r>
            <a:r>
              <a:rPr lang="el-GR" dirty="0"/>
              <a:t>, </a:t>
            </a:r>
            <a:r>
              <a:rPr lang="el-GR" dirty="0" smtClean="0"/>
              <a:t>που </a:t>
            </a:r>
            <a:r>
              <a:rPr lang="el-GR" dirty="0"/>
              <a:t>έδωσε </a:t>
            </a:r>
            <a:r>
              <a:rPr lang="el-GR" dirty="0" smtClean="0"/>
              <a:t>τα όνομά </a:t>
            </a:r>
            <a:r>
              <a:rPr lang="el-GR" dirty="0"/>
              <a:t>του σ’ </a:t>
            </a:r>
            <a:r>
              <a:rPr lang="el-GR" dirty="0" smtClean="0"/>
              <a:t>αυτό το </a:t>
            </a:r>
            <a:r>
              <a:rPr lang="el-GR" dirty="0"/>
              <a:t>μήνα </a:t>
            </a:r>
            <a:r>
              <a:rPr lang="el-GR" dirty="0" smtClean="0"/>
              <a:t>και </a:t>
            </a:r>
            <a:r>
              <a:rPr lang="el-GR" dirty="0"/>
              <a:t>ήταν ένας χθόνιος θεός</a:t>
            </a:r>
          </a:p>
          <a:p>
            <a:pPr algn="just"/>
            <a:r>
              <a:rPr lang="el-GR" dirty="0"/>
              <a:t>Την </a:t>
            </a:r>
            <a:r>
              <a:rPr lang="el-GR" dirty="0" smtClean="0"/>
              <a:t>τελευταία μέρα </a:t>
            </a:r>
            <a:r>
              <a:rPr lang="el-GR" dirty="0"/>
              <a:t>της </a:t>
            </a:r>
            <a:r>
              <a:rPr lang="el-GR" dirty="0" smtClean="0"/>
              <a:t>γιορτής </a:t>
            </a:r>
            <a:r>
              <a:rPr lang="el-GR" dirty="0"/>
              <a:t>των ανθαιστηριων προς </a:t>
            </a:r>
            <a:r>
              <a:rPr lang="el-GR" dirty="0" smtClean="0"/>
              <a:t>τιμήν </a:t>
            </a:r>
            <a:r>
              <a:rPr lang="el-GR" dirty="0"/>
              <a:t>του </a:t>
            </a:r>
            <a:r>
              <a:rPr lang="el-GR" dirty="0" smtClean="0"/>
              <a:t>Διονύσου </a:t>
            </a:r>
            <a:r>
              <a:rPr lang="el-GR" dirty="0"/>
              <a:t>,που </a:t>
            </a:r>
            <a:r>
              <a:rPr lang="el-GR" dirty="0" smtClean="0"/>
              <a:t>λεγόταν χύτροι </a:t>
            </a:r>
            <a:r>
              <a:rPr lang="el-GR" dirty="0"/>
              <a:t>,</a:t>
            </a:r>
            <a:r>
              <a:rPr lang="el-GR" dirty="0" smtClean="0"/>
              <a:t>γινόταν </a:t>
            </a:r>
            <a:r>
              <a:rPr lang="el-GR" dirty="0"/>
              <a:t>η </a:t>
            </a:r>
            <a:r>
              <a:rPr lang="el-GR" dirty="0" smtClean="0"/>
              <a:t>κυριότερη θυσία για </a:t>
            </a:r>
            <a:r>
              <a:rPr lang="el-GR" dirty="0"/>
              <a:t>τον </a:t>
            </a:r>
            <a:r>
              <a:rPr lang="el-GR" dirty="0" smtClean="0"/>
              <a:t>Ερμή </a:t>
            </a:r>
            <a:r>
              <a:rPr lang="el-GR" dirty="0"/>
              <a:t>τον Ψυχοπομπό, </a:t>
            </a:r>
            <a:r>
              <a:rPr lang="el-GR" dirty="0" smtClean="0"/>
              <a:t>αυτόν </a:t>
            </a:r>
            <a:r>
              <a:rPr lang="el-GR" dirty="0"/>
              <a:t>δηλαδή </a:t>
            </a:r>
            <a:r>
              <a:rPr lang="el-GR" dirty="0" smtClean="0"/>
              <a:t>που </a:t>
            </a:r>
            <a:r>
              <a:rPr lang="el-GR" dirty="0"/>
              <a:t>οδηγούσε τις σκιές στον Άδη.</a:t>
            </a:r>
          </a:p>
          <a:p>
            <a:endParaRPr lang="en-US" dirty="0"/>
          </a:p>
        </p:txBody>
      </p:sp>
    </p:spTree>
    <p:extLst>
      <p:ext uri="{BB962C8B-B14F-4D97-AF65-F5344CB8AC3E}">
        <p14:creationId xmlns:p14="http://schemas.microsoft.com/office/powerpoint/2010/main" val="1261333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flipH="1" flipV="1">
            <a:off x="-324544" y="-2501945"/>
            <a:ext cx="6094390" cy="45719"/>
          </a:xfrm>
        </p:spPr>
        <p:txBody>
          <a:bodyPr>
            <a:normAutofit fontScale="90000"/>
          </a:bodyPr>
          <a:lstStyle/>
          <a:p>
            <a:endParaRPr lang="en-US" dirty="0"/>
          </a:p>
        </p:txBody>
      </p:sp>
      <p:sp>
        <p:nvSpPr>
          <p:cNvPr id="3" name="Θέση περιεχομένου 2"/>
          <p:cNvSpPr>
            <a:spLocks noGrp="1"/>
          </p:cNvSpPr>
          <p:nvPr>
            <p:ph idx="1"/>
          </p:nvPr>
        </p:nvSpPr>
        <p:spPr>
          <a:xfrm>
            <a:off x="457200" y="188640"/>
            <a:ext cx="8229600" cy="6480720"/>
          </a:xfrm>
        </p:spPr>
        <p:txBody>
          <a:bodyPr/>
          <a:lstStyle/>
          <a:p>
            <a:pPr algn="just"/>
            <a:r>
              <a:rPr lang="el-GR" dirty="0" smtClean="0"/>
              <a:t>Τα Απατούρια, </a:t>
            </a:r>
            <a:r>
              <a:rPr lang="el-GR" dirty="0"/>
              <a:t>πολιτική γιορτή </a:t>
            </a:r>
            <a:r>
              <a:rPr lang="el-GR" dirty="0" smtClean="0"/>
              <a:t>των φατριών</a:t>
            </a:r>
            <a:r>
              <a:rPr lang="el-GR" dirty="0"/>
              <a:t>, κρατούσε </a:t>
            </a:r>
            <a:r>
              <a:rPr lang="el-GR" dirty="0" smtClean="0"/>
              <a:t>κι’ αυτή </a:t>
            </a:r>
            <a:r>
              <a:rPr lang="el-GR" dirty="0"/>
              <a:t>τρεις μέρες. Στις </a:t>
            </a:r>
            <a:r>
              <a:rPr lang="el-GR" dirty="0" smtClean="0"/>
              <a:t>δύο </a:t>
            </a:r>
            <a:r>
              <a:rPr lang="el-GR" dirty="0"/>
              <a:t>πρώτες γίνονταν θυσίες. </a:t>
            </a:r>
            <a:r>
              <a:rPr lang="el-GR" dirty="0" smtClean="0"/>
              <a:t>Στην </a:t>
            </a:r>
            <a:r>
              <a:rPr lang="el-GR" dirty="0"/>
              <a:t>τρίτη </a:t>
            </a:r>
            <a:r>
              <a:rPr lang="el-GR" dirty="0" smtClean="0"/>
              <a:t>μέρα, οι </a:t>
            </a:r>
            <a:r>
              <a:rPr lang="el-GR" dirty="0"/>
              <a:t>αρχηγοί της οικογένειας παρουσίαζαν </a:t>
            </a:r>
            <a:r>
              <a:rPr lang="el-GR" dirty="0" smtClean="0"/>
              <a:t>στα </a:t>
            </a:r>
            <a:r>
              <a:rPr lang="el-GR" dirty="0"/>
              <a:t>μέλη της </a:t>
            </a:r>
            <a:r>
              <a:rPr lang="el-GR" dirty="0" smtClean="0"/>
              <a:t>φατρίας </a:t>
            </a:r>
            <a:r>
              <a:rPr lang="el-GR" dirty="0"/>
              <a:t>τους </a:t>
            </a:r>
            <a:r>
              <a:rPr lang="el-GR" dirty="0" smtClean="0"/>
              <a:t>τα </a:t>
            </a:r>
            <a:r>
              <a:rPr lang="el-GR" dirty="0"/>
              <a:t>νόμιμα παιδιά τους </a:t>
            </a:r>
            <a:r>
              <a:rPr lang="el-GR" dirty="0" smtClean="0"/>
              <a:t>που </a:t>
            </a:r>
            <a:r>
              <a:rPr lang="el-GR" dirty="0"/>
              <a:t>γεννήθηκαν μέσα </a:t>
            </a:r>
            <a:r>
              <a:rPr lang="el-GR" dirty="0" smtClean="0"/>
              <a:t>στο </a:t>
            </a:r>
            <a:r>
              <a:rPr lang="el-GR" dirty="0"/>
              <a:t>χρόνο, </a:t>
            </a:r>
            <a:r>
              <a:rPr lang="el-GR" dirty="0" smtClean="0"/>
              <a:t>για να μπορέσουν να τα </a:t>
            </a:r>
            <a:r>
              <a:rPr lang="el-GR" dirty="0"/>
              <a:t>γράψουν κανονικά. Καθένας τους θυσίαζε </a:t>
            </a:r>
            <a:r>
              <a:rPr lang="el-GR" dirty="0" smtClean="0"/>
              <a:t>μ’ αυ</a:t>
            </a:r>
            <a:r>
              <a:rPr lang="el-GR" dirty="0" smtClean="0"/>
              <a:t>τήν την ευκαιρία μια </a:t>
            </a:r>
            <a:r>
              <a:rPr lang="el-GR" dirty="0"/>
              <a:t>προβατίνα ή </a:t>
            </a:r>
            <a:r>
              <a:rPr lang="el-GR" dirty="0" smtClean="0"/>
              <a:t>μια </a:t>
            </a:r>
            <a:r>
              <a:rPr lang="el-GR" dirty="0"/>
              <a:t>κατσίκα </a:t>
            </a:r>
            <a:r>
              <a:rPr lang="el-GR" dirty="0"/>
              <a:t>ε</a:t>
            </a:r>
            <a:r>
              <a:rPr lang="el-GR" dirty="0" smtClean="0"/>
              <a:t>πάνω το βωμό του Φατρίου </a:t>
            </a:r>
            <a:r>
              <a:rPr lang="el-GR" dirty="0"/>
              <a:t>Δία </a:t>
            </a:r>
            <a:r>
              <a:rPr lang="el-GR" dirty="0" smtClean="0"/>
              <a:t>και </a:t>
            </a:r>
            <a:r>
              <a:rPr lang="el-GR" dirty="0"/>
              <a:t>της </a:t>
            </a:r>
            <a:r>
              <a:rPr lang="el-GR" dirty="0" smtClean="0"/>
              <a:t>Φατρίας Αθήνας. </a:t>
            </a:r>
            <a:endParaRPr lang="en-US" dirty="0"/>
          </a:p>
        </p:txBody>
      </p:sp>
    </p:spTree>
    <p:extLst>
      <p:ext uri="{BB962C8B-B14F-4D97-AF65-F5344CB8AC3E}">
        <p14:creationId xmlns:p14="http://schemas.microsoft.com/office/powerpoint/2010/main" val="10597116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747464"/>
            <a:ext cx="8229600" cy="360040"/>
          </a:xfrm>
        </p:spPr>
        <p:txBody>
          <a:bodyPr>
            <a:normAutofit fontScale="90000"/>
          </a:bodyPr>
          <a:lstStyle/>
          <a:p>
            <a:endParaRPr lang="el-GR" dirty="0"/>
          </a:p>
        </p:txBody>
      </p:sp>
      <p:sp>
        <p:nvSpPr>
          <p:cNvPr id="3" name="Θέση περιεχομένου 2"/>
          <p:cNvSpPr>
            <a:spLocks noGrp="1"/>
          </p:cNvSpPr>
          <p:nvPr>
            <p:ph idx="1"/>
          </p:nvPr>
        </p:nvSpPr>
        <p:spPr>
          <a:xfrm>
            <a:off x="323528" y="404664"/>
            <a:ext cx="8496944" cy="5832648"/>
          </a:xfrm>
        </p:spPr>
        <p:txBody>
          <a:bodyPr>
            <a:normAutofit/>
          </a:bodyPr>
          <a:lstStyle/>
          <a:p>
            <a:pPr algn="just"/>
            <a:r>
              <a:rPr lang="el-GR" sz="3600" dirty="0" smtClean="0"/>
              <a:t>Τα </a:t>
            </a:r>
            <a:r>
              <a:rPr lang="el-GR" sz="3600" u="sng" dirty="0" smtClean="0"/>
              <a:t>Κρόνια</a:t>
            </a:r>
            <a:r>
              <a:rPr lang="el-GR" sz="3600" dirty="0" smtClean="0"/>
              <a:t> </a:t>
            </a:r>
            <a:r>
              <a:rPr lang="el-GR" sz="3600" dirty="0"/>
              <a:t>ένωναν </a:t>
            </a:r>
            <a:r>
              <a:rPr lang="el-GR" sz="3600" dirty="0" smtClean="0"/>
              <a:t>κυρίους και δούλους σε </a:t>
            </a:r>
            <a:r>
              <a:rPr lang="el-GR" sz="3600" dirty="0"/>
              <a:t>κοινή χαρά </a:t>
            </a:r>
            <a:r>
              <a:rPr lang="el-GR" sz="3600" dirty="0" smtClean="0"/>
              <a:t>και </a:t>
            </a:r>
            <a:r>
              <a:rPr lang="el-GR" sz="3600" dirty="0"/>
              <a:t>ένα </a:t>
            </a:r>
            <a:r>
              <a:rPr lang="el-GR" sz="3600" dirty="0" smtClean="0"/>
              <a:t>όλο </a:t>
            </a:r>
            <a:r>
              <a:rPr lang="el-GR" sz="3600" dirty="0"/>
              <a:t>θόρυβο συμπόσιο στον </a:t>
            </a:r>
            <a:r>
              <a:rPr lang="el-GR" sz="3600" dirty="0" smtClean="0"/>
              <a:t>κόλπο κάθε οικογένειας αλλά η </a:t>
            </a:r>
            <a:r>
              <a:rPr lang="el-GR" sz="3600" dirty="0"/>
              <a:t>γιορτή είχε </a:t>
            </a:r>
            <a:r>
              <a:rPr lang="el-GR" sz="3600" dirty="0" smtClean="0"/>
              <a:t>επίσης </a:t>
            </a:r>
            <a:r>
              <a:rPr lang="el-GR" sz="3600" dirty="0"/>
              <a:t>χαρακτήρα </a:t>
            </a:r>
            <a:r>
              <a:rPr lang="el-GR" sz="3600" dirty="0" smtClean="0"/>
              <a:t>δημόσιο και </a:t>
            </a:r>
            <a:r>
              <a:rPr lang="el-GR" sz="3600" dirty="0"/>
              <a:t>εθνικό</a:t>
            </a:r>
            <a:r>
              <a:rPr lang="el-GR" sz="3600" dirty="0" smtClean="0"/>
              <a:t>.</a:t>
            </a:r>
            <a:endParaRPr lang="el-GR" sz="3600" dirty="0"/>
          </a:p>
          <a:p>
            <a:pPr algn="just"/>
            <a:r>
              <a:rPr lang="el-GR" sz="3600" dirty="0" smtClean="0"/>
              <a:t>Τα </a:t>
            </a:r>
            <a:r>
              <a:rPr lang="el-GR" sz="3600" u="sng" dirty="0" smtClean="0"/>
              <a:t>Παναθήναια</a:t>
            </a:r>
            <a:r>
              <a:rPr lang="el-GR" sz="3600" dirty="0" smtClean="0"/>
              <a:t> γιορτάζονταν </a:t>
            </a:r>
            <a:r>
              <a:rPr lang="el-GR" sz="3600" dirty="0"/>
              <a:t>κάθε χρόνο </a:t>
            </a:r>
            <a:r>
              <a:rPr lang="el-GR" sz="3600" dirty="0" smtClean="0"/>
              <a:t>και η </a:t>
            </a:r>
            <a:r>
              <a:rPr lang="el-GR" sz="3600" dirty="0"/>
              <a:t>γιορτή  </a:t>
            </a:r>
            <a:r>
              <a:rPr lang="el-GR" sz="3600" dirty="0" smtClean="0"/>
              <a:t>κρατούσε δύο μέρες. Στους </a:t>
            </a:r>
            <a:r>
              <a:rPr lang="el-GR" sz="3600" dirty="0"/>
              <a:t>γυμνικούς </a:t>
            </a:r>
            <a:r>
              <a:rPr lang="el-GR" sz="3600" dirty="0" smtClean="0"/>
              <a:t>αγώνες οι αθλητές που </a:t>
            </a:r>
            <a:r>
              <a:rPr lang="el-GR" sz="3600" dirty="0"/>
              <a:t>νικούσαν έπαιρναν </a:t>
            </a:r>
            <a:r>
              <a:rPr lang="el-GR" sz="3600" dirty="0" smtClean="0"/>
              <a:t>σαν </a:t>
            </a:r>
            <a:r>
              <a:rPr lang="el-GR" sz="3600" dirty="0"/>
              <a:t>βραβείο λάδι </a:t>
            </a:r>
            <a:r>
              <a:rPr lang="el-GR" sz="3600" dirty="0" smtClean="0"/>
              <a:t>από τις ιερές ελιές </a:t>
            </a:r>
            <a:r>
              <a:rPr lang="el-GR" sz="3600" dirty="0"/>
              <a:t>της </a:t>
            </a:r>
            <a:r>
              <a:rPr lang="el-GR" sz="3600" dirty="0" smtClean="0"/>
              <a:t>Αθήνας.</a:t>
            </a:r>
            <a:endParaRPr lang="el-GR" sz="3600" dirty="0"/>
          </a:p>
        </p:txBody>
      </p:sp>
    </p:spTree>
    <p:extLst>
      <p:ext uri="{BB962C8B-B14F-4D97-AF65-F5344CB8AC3E}">
        <p14:creationId xmlns:p14="http://schemas.microsoft.com/office/powerpoint/2010/main" val="23857703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flipV="1">
            <a:off x="611560" y="-1395536"/>
            <a:ext cx="8229600" cy="252536"/>
          </a:xfrm>
        </p:spPr>
        <p:txBody>
          <a:bodyPr>
            <a:normAutofit fontScale="90000"/>
          </a:bodyPr>
          <a:lstStyle/>
          <a:p>
            <a:endParaRPr lang="el-GR" dirty="0"/>
          </a:p>
        </p:txBody>
      </p:sp>
      <p:sp>
        <p:nvSpPr>
          <p:cNvPr id="3" name="Θέση περιεχομένου 2"/>
          <p:cNvSpPr>
            <a:spLocks noGrp="1"/>
          </p:cNvSpPr>
          <p:nvPr>
            <p:ph idx="1"/>
          </p:nvPr>
        </p:nvSpPr>
        <p:spPr>
          <a:xfrm>
            <a:off x="323528" y="188640"/>
            <a:ext cx="8496944" cy="6480720"/>
          </a:xfrm>
        </p:spPr>
        <p:txBody>
          <a:bodyPr>
            <a:noAutofit/>
          </a:bodyPr>
          <a:lstStyle/>
          <a:p>
            <a:pPr algn="just"/>
            <a:r>
              <a:rPr lang="el-GR" sz="3600" dirty="0" smtClean="0"/>
              <a:t>Τα </a:t>
            </a:r>
            <a:r>
              <a:rPr lang="el-GR" sz="3600" u="sng" dirty="0"/>
              <a:t>Οσχοφόρια</a:t>
            </a:r>
            <a:r>
              <a:rPr lang="el-GR" sz="3600" dirty="0"/>
              <a:t> </a:t>
            </a:r>
            <a:r>
              <a:rPr lang="el-GR" sz="3600" dirty="0" smtClean="0"/>
              <a:t>προς </a:t>
            </a:r>
            <a:r>
              <a:rPr lang="el-GR" sz="3600" dirty="0"/>
              <a:t>τιμήν του </a:t>
            </a:r>
            <a:r>
              <a:rPr lang="el-GR" sz="3600" dirty="0" smtClean="0"/>
              <a:t>Διονύσου γινόταν ένας </a:t>
            </a:r>
            <a:r>
              <a:rPr lang="el-GR" sz="3600" dirty="0"/>
              <a:t>χορός α</a:t>
            </a:r>
            <a:r>
              <a:rPr lang="el-GR" sz="3600" dirty="0" smtClean="0"/>
              <a:t>πό νέους. Στις </a:t>
            </a:r>
            <a:r>
              <a:rPr lang="el-GR" sz="3600" dirty="0"/>
              <a:t>11, 12 </a:t>
            </a:r>
            <a:r>
              <a:rPr lang="el-GR" sz="3600" dirty="0" smtClean="0"/>
              <a:t>και 13 </a:t>
            </a:r>
            <a:r>
              <a:rPr lang="el-GR" sz="3600" dirty="0"/>
              <a:t>του </a:t>
            </a:r>
            <a:r>
              <a:rPr lang="el-GR" sz="3600" dirty="0" smtClean="0"/>
              <a:t>ίδιου μήνα </a:t>
            </a:r>
            <a:r>
              <a:rPr lang="el-GR" sz="3600" dirty="0"/>
              <a:t>γιορτάζονταν </a:t>
            </a:r>
            <a:r>
              <a:rPr lang="el-GR" sz="3600" dirty="0" smtClean="0"/>
              <a:t>τα Θε­σμοφόρια</a:t>
            </a:r>
            <a:r>
              <a:rPr lang="el-GR" sz="3600" dirty="0"/>
              <a:t>, γιορτή </a:t>
            </a:r>
            <a:r>
              <a:rPr lang="el-GR" sz="3600" dirty="0" smtClean="0"/>
              <a:t>της </a:t>
            </a:r>
            <a:r>
              <a:rPr lang="el-GR" sz="3600" dirty="0" smtClean="0"/>
              <a:t>Δήμητρας- Θεσμο-φόρου</a:t>
            </a:r>
            <a:r>
              <a:rPr lang="en-US" sz="3600" dirty="0" smtClean="0"/>
              <a:t> </a:t>
            </a:r>
            <a:r>
              <a:rPr lang="el-GR" sz="3600" dirty="0" smtClean="0"/>
              <a:t>, που φροντίζει το ίδιο </a:t>
            </a:r>
            <a:r>
              <a:rPr lang="el-GR" sz="3600" dirty="0"/>
              <a:t>άγρυπνα </a:t>
            </a:r>
            <a:r>
              <a:rPr lang="el-GR" sz="3600" dirty="0" smtClean="0"/>
              <a:t>και για τα </a:t>
            </a:r>
            <a:r>
              <a:rPr lang="el-GR" sz="3600" dirty="0"/>
              <a:t>σπαρτά </a:t>
            </a:r>
            <a:r>
              <a:rPr lang="el-GR" sz="3600" dirty="0" smtClean="0"/>
              <a:t>και για τη </a:t>
            </a:r>
            <a:r>
              <a:rPr lang="el-GR" sz="3600" dirty="0"/>
              <a:t>γονιμότητα </a:t>
            </a:r>
            <a:r>
              <a:rPr lang="el-GR" sz="3600" dirty="0" smtClean="0"/>
              <a:t>των γυναικών</a:t>
            </a:r>
            <a:r>
              <a:rPr lang="el-GR" sz="3600" dirty="0"/>
              <a:t>. </a:t>
            </a:r>
            <a:endParaRPr lang="el-GR" sz="3600" dirty="0" smtClean="0"/>
          </a:p>
          <a:p>
            <a:pPr algn="just"/>
            <a:r>
              <a:rPr lang="el-GR" sz="3600" dirty="0"/>
              <a:t>Ο Ανθεστηριώνας ήταν επίσης ο μήνας της </a:t>
            </a:r>
            <a:r>
              <a:rPr lang="el-GR" sz="3600" u="sng" dirty="0"/>
              <a:t>Χλοίας</a:t>
            </a:r>
            <a:r>
              <a:rPr lang="el-GR" sz="3600" dirty="0"/>
              <a:t> της γιορτής της Δήμητρας Χλόης και των Διασίων, της πιο μεγάλης από τις αθηναϊκές γιορτές προς τιμήν του Δία.</a:t>
            </a:r>
          </a:p>
          <a:p>
            <a:endParaRPr lang="el-GR" sz="3600" dirty="0"/>
          </a:p>
          <a:p>
            <a:endParaRPr lang="el-GR" sz="3600" dirty="0"/>
          </a:p>
        </p:txBody>
      </p:sp>
    </p:spTree>
    <p:extLst>
      <p:ext uri="{BB962C8B-B14F-4D97-AF65-F5344CB8AC3E}">
        <p14:creationId xmlns:p14="http://schemas.microsoft.com/office/powerpoint/2010/main" val="5032191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539552" y="-1123595"/>
            <a:ext cx="8229600" cy="664163"/>
          </a:xfrm>
        </p:spPr>
        <p:txBody>
          <a:bodyPr>
            <a:normAutofit fontScale="90000"/>
          </a:bodyPr>
          <a:lstStyle/>
          <a:p>
            <a:endParaRPr lang="el-GR" dirty="0"/>
          </a:p>
        </p:txBody>
      </p:sp>
      <p:sp>
        <p:nvSpPr>
          <p:cNvPr id="3" name="Θέση περιεχομένου 2"/>
          <p:cNvSpPr>
            <a:spLocks noGrp="1"/>
          </p:cNvSpPr>
          <p:nvPr>
            <p:ph idx="1"/>
          </p:nvPr>
        </p:nvSpPr>
        <p:spPr>
          <a:xfrm>
            <a:off x="457200" y="116632"/>
            <a:ext cx="8229600" cy="6480720"/>
          </a:xfrm>
        </p:spPr>
        <p:txBody>
          <a:bodyPr>
            <a:noAutofit/>
          </a:bodyPr>
          <a:lstStyle/>
          <a:p>
            <a:pPr algn="just"/>
            <a:r>
              <a:rPr lang="el-GR" sz="2900" dirty="0" smtClean="0"/>
              <a:t>Στο </a:t>
            </a:r>
            <a:r>
              <a:rPr lang="el-GR" sz="2900" dirty="0"/>
              <a:t>μήνα Ποσειδεώνα (Δεκέμβριο) </a:t>
            </a:r>
            <a:r>
              <a:rPr lang="el-GR" sz="2900" dirty="0" smtClean="0"/>
              <a:t>η </a:t>
            </a:r>
            <a:r>
              <a:rPr lang="el-GR" sz="2900" dirty="0"/>
              <a:t>γιορτή </a:t>
            </a:r>
            <a:r>
              <a:rPr lang="el-GR" sz="2900" u="sng" dirty="0"/>
              <a:t>Άλφα</a:t>
            </a:r>
            <a:r>
              <a:rPr lang="el-GR" sz="2900" dirty="0"/>
              <a:t> </a:t>
            </a:r>
            <a:r>
              <a:rPr lang="el-GR" sz="2900" dirty="0" smtClean="0"/>
              <a:t>έχει για </a:t>
            </a:r>
            <a:r>
              <a:rPr lang="el-GR" sz="2900" dirty="0"/>
              <a:t>σκοπό της </a:t>
            </a:r>
            <a:r>
              <a:rPr lang="el-GR" sz="2900" dirty="0" smtClean="0"/>
              <a:t>να προφυλάξει το </a:t>
            </a:r>
            <a:r>
              <a:rPr lang="el-GR" sz="2900" dirty="0"/>
              <a:t>σπόρο </a:t>
            </a:r>
            <a:r>
              <a:rPr lang="el-GR" sz="2900" dirty="0" smtClean="0"/>
              <a:t>που έχει </a:t>
            </a:r>
            <a:r>
              <a:rPr lang="el-GR" sz="2900" dirty="0"/>
              <a:t>βλαστήσει </a:t>
            </a:r>
            <a:r>
              <a:rPr lang="el-GR" sz="2900" dirty="0" smtClean="0"/>
              <a:t>πια </a:t>
            </a:r>
            <a:r>
              <a:rPr lang="el-GR" sz="2900" dirty="0"/>
              <a:t>α</a:t>
            </a:r>
            <a:r>
              <a:rPr lang="el-GR" sz="2900" dirty="0" smtClean="0"/>
              <a:t>πό τη </a:t>
            </a:r>
            <a:r>
              <a:rPr lang="el-GR" sz="2900" dirty="0"/>
              <a:t>γη, ό</a:t>
            </a:r>
            <a:r>
              <a:rPr lang="el-GR" sz="2900" dirty="0" smtClean="0"/>
              <a:t>πως τα </a:t>
            </a:r>
            <a:r>
              <a:rPr lang="el-GR" sz="2900" dirty="0"/>
              <a:t>Θεσμοφόρια είχαν </a:t>
            </a:r>
            <a:r>
              <a:rPr lang="el-GR" sz="2900" dirty="0" smtClean="0"/>
              <a:t>για σκοπό να </a:t>
            </a:r>
            <a:r>
              <a:rPr lang="el-GR" sz="2900" dirty="0"/>
              <a:t>προστατέψουν </a:t>
            </a:r>
            <a:r>
              <a:rPr lang="el-GR" sz="2900" dirty="0" smtClean="0"/>
              <a:t>τους σπόρους.</a:t>
            </a:r>
          </a:p>
          <a:p>
            <a:pPr algn="just"/>
            <a:r>
              <a:rPr lang="el-GR" sz="2900" dirty="0" smtClean="0"/>
              <a:t>Κατά </a:t>
            </a:r>
            <a:r>
              <a:rPr lang="el-GR" sz="2900" dirty="0" smtClean="0"/>
              <a:t>τη </a:t>
            </a:r>
            <a:r>
              <a:rPr lang="el-GR" sz="2900" dirty="0"/>
              <a:t>διάρκεια </a:t>
            </a:r>
            <a:r>
              <a:rPr lang="el-GR" sz="2900" dirty="0" smtClean="0"/>
              <a:t>του </a:t>
            </a:r>
            <a:r>
              <a:rPr lang="el-GR" sz="2900" dirty="0"/>
              <a:t>Ε</a:t>
            </a:r>
            <a:r>
              <a:rPr lang="el-GR" sz="2900" dirty="0" smtClean="0"/>
              <a:t>λαφηβολιώνος </a:t>
            </a:r>
            <a:r>
              <a:rPr lang="el-GR" sz="2900" dirty="0"/>
              <a:t>(Μαρτίου) </a:t>
            </a:r>
            <a:r>
              <a:rPr lang="el-GR" sz="2900" dirty="0" smtClean="0"/>
              <a:t>που σημείωνε </a:t>
            </a:r>
            <a:r>
              <a:rPr lang="el-GR" sz="2900" dirty="0"/>
              <a:t>το τέλος του χειμώνα </a:t>
            </a:r>
            <a:r>
              <a:rPr lang="el-GR" sz="2900" dirty="0" smtClean="0"/>
              <a:t>και </a:t>
            </a:r>
            <a:r>
              <a:rPr lang="el-GR" sz="2900" dirty="0"/>
              <a:t>το φθάσιμο της άνοιξης </a:t>
            </a:r>
            <a:r>
              <a:rPr lang="el-GR" sz="2900" dirty="0" smtClean="0"/>
              <a:t>έκαναν </a:t>
            </a:r>
            <a:r>
              <a:rPr lang="el-GR" sz="2900" dirty="0"/>
              <a:t>θ</a:t>
            </a:r>
            <a:r>
              <a:rPr lang="el-GR" sz="2900" dirty="0" smtClean="0"/>
              <a:t>υσίες ευχαριστήριες στην Αθηνά (</a:t>
            </a:r>
            <a:r>
              <a:rPr lang="el-GR" sz="2900" u="sng" dirty="0" smtClean="0"/>
              <a:t>Προχαριστήρια</a:t>
            </a:r>
            <a:r>
              <a:rPr lang="el-GR" sz="2900" dirty="0" smtClean="0"/>
              <a:t>) και κυρίως γιόρταζαν τα </a:t>
            </a:r>
            <a:r>
              <a:rPr lang="el-GR" sz="2900" dirty="0"/>
              <a:t>Μεγάλα Διονύσια της </a:t>
            </a:r>
            <a:r>
              <a:rPr lang="el-GR" sz="2900" dirty="0" smtClean="0"/>
              <a:t>πόλης.</a:t>
            </a:r>
            <a:br>
              <a:rPr lang="el-GR" sz="2900" dirty="0" smtClean="0"/>
            </a:br>
            <a:endParaRPr lang="el-GR" sz="2900" dirty="0"/>
          </a:p>
          <a:p>
            <a:endParaRPr lang="el-GR" sz="2900" dirty="0"/>
          </a:p>
        </p:txBody>
      </p:sp>
    </p:spTree>
    <p:extLst>
      <p:ext uri="{BB962C8B-B14F-4D97-AF65-F5344CB8AC3E}">
        <p14:creationId xmlns:p14="http://schemas.microsoft.com/office/powerpoint/2010/main" val="4975108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flipV="1">
            <a:off x="827584" y="-603448"/>
            <a:ext cx="8229600" cy="158006"/>
          </a:xfrm>
        </p:spPr>
        <p:txBody>
          <a:bodyPr>
            <a:normAutofit fontScale="90000"/>
          </a:bodyPr>
          <a:lstStyle/>
          <a:p>
            <a:endParaRPr lang="el-GR" dirty="0"/>
          </a:p>
        </p:txBody>
      </p:sp>
      <p:sp>
        <p:nvSpPr>
          <p:cNvPr id="3" name="Θέση περιεχομένου 2"/>
          <p:cNvSpPr>
            <a:spLocks noGrp="1"/>
          </p:cNvSpPr>
          <p:nvPr>
            <p:ph idx="1"/>
          </p:nvPr>
        </p:nvSpPr>
        <p:spPr>
          <a:xfrm>
            <a:off x="539552" y="188640"/>
            <a:ext cx="8229600" cy="6336704"/>
          </a:xfrm>
        </p:spPr>
        <p:txBody>
          <a:bodyPr>
            <a:noAutofit/>
          </a:bodyPr>
          <a:lstStyle/>
          <a:p>
            <a:pPr algn="just"/>
            <a:r>
              <a:rPr lang="el-GR" sz="2800" dirty="0" smtClean="0"/>
              <a:t>Τέλος</a:t>
            </a:r>
            <a:r>
              <a:rPr lang="el-GR" sz="2800" dirty="0"/>
              <a:t>, τον τελευταίο μήνα του </a:t>
            </a:r>
            <a:r>
              <a:rPr lang="el-GR" sz="2800" dirty="0" smtClean="0"/>
              <a:t>αθηναϊκού </a:t>
            </a:r>
            <a:r>
              <a:rPr lang="el-GR" sz="2800" dirty="0"/>
              <a:t>χρόνου, </a:t>
            </a:r>
            <a:r>
              <a:rPr lang="el-GR" sz="2800" dirty="0" smtClean="0"/>
              <a:t>που λεγόταν Σκιροφοριών (Ιούνιος</a:t>
            </a:r>
            <a:r>
              <a:rPr lang="el-GR" sz="2800" dirty="0"/>
              <a:t>) γιόρταζαν </a:t>
            </a:r>
            <a:r>
              <a:rPr lang="el-GR" sz="2800" dirty="0" smtClean="0"/>
              <a:t>τα </a:t>
            </a:r>
            <a:r>
              <a:rPr lang="el-GR" sz="2800" u="sng" dirty="0" smtClean="0"/>
              <a:t> Σκιροφόρια</a:t>
            </a:r>
            <a:r>
              <a:rPr lang="el-GR" sz="2800" dirty="0" smtClean="0"/>
              <a:t>. </a:t>
            </a:r>
            <a:r>
              <a:rPr lang="el-GR" sz="2800" dirty="0"/>
              <a:t>Η</a:t>
            </a:r>
            <a:r>
              <a:rPr lang="el-GR" sz="2800" dirty="0" smtClean="0"/>
              <a:t> </a:t>
            </a:r>
            <a:r>
              <a:rPr lang="el-GR" sz="2800" dirty="0"/>
              <a:t>γιορτή </a:t>
            </a:r>
            <a:r>
              <a:rPr lang="el-GR" sz="2800" dirty="0" smtClean="0"/>
              <a:t>περιλάμβανε  </a:t>
            </a:r>
            <a:r>
              <a:rPr lang="el-GR" sz="2800" dirty="0"/>
              <a:t>θυσία </a:t>
            </a:r>
            <a:r>
              <a:rPr lang="el-GR" sz="2800" dirty="0" smtClean="0"/>
              <a:t>κοινή για τη Δήμητρα.</a:t>
            </a:r>
          </a:p>
          <a:p>
            <a:pPr marL="0" indent="0">
              <a:buNone/>
            </a:pPr>
            <a:endParaRPr lang="el-GR" sz="2800" u="sng" dirty="0"/>
          </a:p>
          <a:p>
            <a:pPr marL="0" indent="0">
              <a:buNone/>
            </a:pPr>
            <a:r>
              <a:rPr lang="en-US" sz="2800" dirty="0" smtClean="0"/>
              <a:t>  </a:t>
            </a:r>
            <a:r>
              <a:rPr lang="el-GR" sz="2800" dirty="0" smtClean="0"/>
              <a:t> </a:t>
            </a:r>
            <a:r>
              <a:rPr lang="el-GR" sz="2800" u="sng" dirty="0" smtClean="0"/>
              <a:t>Επίσης </a:t>
            </a:r>
            <a:r>
              <a:rPr lang="el-GR" sz="2800" u="sng" dirty="0"/>
              <a:t>υπήρχαν και άλλες </a:t>
            </a:r>
            <a:r>
              <a:rPr lang="el-GR" sz="2800" u="sng" dirty="0" smtClean="0"/>
              <a:t>γιορτές όπως:</a:t>
            </a:r>
            <a:br>
              <a:rPr lang="el-GR" sz="2800" u="sng" dirty="0" smtClean="0"/>
            </a:br>
            <a:endParaRPr lang="el-GR" sz="2800" u="sng" dirty="0" smtClean="0"/>
          </a:p>
          <a:p>
            <a:pPr>
              <a:buFont typeface="Wingdings" panose="05000000000000000000" pitchFamily="2" charset="2"/>
              <a:buChar char="Ø"/>
            </a:pPr>
            <a:r>
              <a:rPr lang="el-GR" sz="2800" dirty="0" smtClean="0"/>
              <a:t> Τα Αρρηφόρια</a:t>
            </a:r>
            <a:endParaRPr lang="el-GR" sz="2800" dirty="0"/>
          </a:p>
          <a:p>
            <a:pPr>
              <a:buFont typeface="Wingdings" panose="05000000000000000000" pitchFamily="2" charset="2"/>
              <a:buChar char="Ø"/>
            </a:pPr>
            <a:r>
              <a:rPr lang="el-GR" sz="2800" dirty="0" smtClean="0"/>
              <a:t>Τα Πλυντήρια </a:t>
            </a:r>
          </a:p>
          <a:p>
            <a:pPr>
              <a:buFont typeface="Wingdings" panose="05000000000000000000" pitchFamily="2" charset="2"/>
              <a:buChar char="Ø"/>
            </a:pPr>
            <a:r>
              <a:rPr lang="el-GR" sz="2800" dirty="0" smtClean="0"/>
              <a:t>Η Μουνίχια</a:t>
            </a:r>
          </a:p>
          <a:p>
            <a:pPr>
              <a:buFont typeface="Wingdings" panose="05000000000000000000" pitchFamily="2" charset="2"/>
              <a:buChar char="Ø"/>
            </a:pPr>
            <a:r>
              <a:rPr lang="el-GR" sz="2800" dirty="0" smtClean="0"/>
              <a:t>Τα Γαμήλια</a:t>
            </a:r>
          </a:p>
          <a:p>
            <a:pPr>
              <a:buFont typeface="Wingdings" panose="05000000000000000000" pitchFamily="2" charset="2"/>
              <a:buChar char="Ø"/>
            </a:pPr>
            <a:r>
              <a:rPr lang="el-GR" sz="2800" dirty="0" smtClean="0"/>
              <a:t>Τα Χαλκεία</a:t>
            </a:r>
          </a:p>
          <a:p>
            <a:pPr>
              <a:buFont typeface="Wingdings" panose="05000000000000000000" pitchFamily="2" charset="2"/>
              <a:buChar char="Ø"/>
            </a:pPr>
            <a:r>
              <a:rPr lang="el-GR" sz="2800" dirty="0" smtClean="0"/>
              <a:t>Τα κατ’ αγρούς Διονύσια</a:t>
            </a:r>
            <a:r>
              <a:rPr lang="el-GR" sz="2800" dirty="0"/>
              <a:t/>
            </a:r>
            <a:br>
              <a:rPr lang="el-GR" sz="2800" dirty="0"/>
            </a:br>
            <a:r>
              <a:rPr lang="el-GR" sz="2800" dirty="0" smtClean="0"/>
              <a:t/>
            </a:r>
            <a:br>
              <a:rPr lang="el-GR" sz="2800" dirty="0" smtClean="0"/>
            </a:br>
            <a:r>
              <a:rPr lang="el-GR" sz="2800" dirty="0" smtClean="0"/>
              <a:t/>
            </a:r>
            <a:br>
              <a:rPr lang="el-GR" sz="2800" dirty="0" smtClean="0"/>
            </a:br>
            <a:endParaRPr lang="el-GR" sz="2800" dirty="0"/>
          </a:p>
        </p:txBody>
      </p:sp>
    </p:spTree>
    <p:extLst>
      <p:ext uri="{BB962C8B-B14F-4D97-AF65-F5344CB8AC3E}">
        <p14:creationId xmlns:p14="http://schemas.microsoft.com/office/powerpoint/2010/main" val="35780629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548680"/>
            <a:ext cx="8229600" cy="1512168"/>
          </a:xfrm>
          <a:solidFill>
            <a:schemeClr val="accent2"/>
          </a:solidFill>
        </p:spPr>
        <p:txBody>
          <a:bodyPr>
            <a:noAutofit/>
          </a:bodyPr>
          <a:lstStyle/>
          <a:p>
            <a:r>
              <a:rPr lang="el-GR" sz="7200" dirty="0" smtClean="0"/>
              <a:t>ΜΥΣΤΗΡΙΑ</a:t>
            </a:r>
            <a:endParaRPr lang="el-GR" sz="7200" dirty="0"/>
          </a:p>
        </p:txBody>
      </p:sp>
      <p:sp>
        <p:nvSpPr>
          <p:cNvPr id="3" name="Θέση περιεχομένου 2"/>
          <p:cNvSpPr>
            <a:spLocks noGrp="1"/>
          </p:cNvSpPr>
          <p:nvPr>
            <p:ph idx="1"/>
          </p:nvPr>
        </p:nvSpPr>
        <p:spPr>
          <a:xfrm>
            <a:off x="457200" y="2492896"/>
            <a:ext cx="8229600" cy="4248472"/>
          </a:xfrm>
        </p:spPr>
        <p:txBody>
          <a:bodyPr>
            <a:noAutofit/>
          </a:bodyPr>
          <a:lstStyle/>
          <a:p>
            <a:pPr marL="0" indent="0" algn="just">
              <a:buNone/>
            </a:pPr>
            <a:r>
              <a:rPr lang="el-GR" sz="2800" dirty="0" smtClean="0"/>
              <a:t>Οι λατρευτικές εκδηλώσεις της πόλης  και οι λατρευτικές εκδηλώσεις των πανελληνίων ιερών ήταν αρκετές για να ικανο­ποιήσουν τις θρησκευτικές ανάγκες του ελληνικού λαού</a:t>
            </a:r>
            <a:r>
              <a:rPr lang="en-US" sz="2800" dirty="0" smtClean="0"/>
              <a:t>.</a:t>
            </a:r>
            <a:r>
              <a:rPr lang="el-GR" sz="2800" dirty="0" smtClean="0"/>
              <a:t> Απευθύνονταν στους θεούς αποβλέποντας στην ομαδική ευτυχία των πόλεων ή ακόμη ολόκληρης της Ελλάδας, αλλά δεν εν-</a:t>
            </a:r>
            <a:r>
              <a:rPr lang="el-GR" sz="2800" dirty="0" err="1" smtClean="0"/>
              <a:t>διαφέρονταν</a:t>
            </a:r>
            <a:r>
              <a:rPr lang="el-GR" sz="2800" dirty="0" smtClean="0"/>
              <a:t> καθόλου για την ατομική ευτυχία του ανθρώπινου όντος. </a:t>
            </a:r>
            <a:endParaRPr lang="el-GR" sz="2800" dirty="0"/>
          </a:p>
        </p:txBody>
      </p:sp>
    </p:spTree>
    <p:extLst>
      <p:ext uri="{BB962C8B-B14F-4D97-AF65-F5344CB8AC3E}">
        <p14:creationId xmlns:p14="http://schemas.microsoft.com/office/powerpoint/2010/main" val="16320956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60845" y="-1467544"/>
            <a:ext cx="8229600" cy="1143000"/>
          </a:xfrm>
        </p:spPr>
        <p:txBody>
          <a:bodyPr/>
          <a:lstStyle/>
          <a:p>
            <a:endParaRPr lang="en-US" dirty="0"/>
          </a:p>
        </p:txBody>
      </p:sp>
      <p:sp>
        <p:nvSpPr>
          <p:cNvPr id="3" name="Θέση περιεχομένου 2"/>
          <p:cNvSpPr>
            <a:spLocks noGrp="1"/>
          </p:cNvSpPr>
          <p:nvPr>
            <p:ph idx="1"/>
          </p:nvPr>
        </p:nvSpPr>
        <p:spPr>
          <a:xfrm>
            <a:off x="327173" y="1052736"/>
            <a:ext cx="8496944" cy="4968552"/>
          </a:xfrm>
        </p:spPr>
        <p:txBody>
          <a:bodyPr>
            <a:normAutofit/>
          </a:bodyPr>
          <a:lstStyle/>
          <a:p>
            <a:pPr marL="0" indent="0" algn="just">
              <a:buNone/>
            </a:pPr>
            <a:r>
              <a:rPr lang="el-GR" sz="3400" dirty="0"/>
              <a:t>Σχετικά με </a:t>
            </a:r>
            <a:r>
              <a:rPr lang="el-GR" sz="3400" dirty="0" smtClean="0"/>
              <a:t>αυτό το </a:t>
            </a:r>
            <a:r>
              <a:rPr lang="el-GR" sz="3400" dirty="0"/>
              <a:t>θέμα, </a:t>
            </a:r>
            <a:r>
              <a:rPr lang="el-GR" sz="3400" dirty="0" smtClean="0"/>
              <a:t>οι </a:t>
            </a:r>
            <a:r>
              <a:rPr lang="el-GR" sz="3400" dirty="0"/>
              <a:t>θρησκείες </a:t>
            </a:r>
            <a:r>
              <a:rPr lang="el-GR" sz="3400" dirty="0" smtClean="0"/>
              <a:t>που </a:t>
            </a:r>
            <a:r>
              <a:rPr lang="el-GR" sz="3400" dirty="0"/>
              <a:t>είχαν </a:t>
            </a:r>
            <a:r>
              <a:rPr lang="el-GR" sz="3400" dirty="0" smtClean="0"/>
              <a:t>σχέση με τα μυστήρια</a:t>
            </a:r>
            <a:r>
              <a:rPr lang="el-GR" sz="3400" dirty="0"/>
              <a:t>, υπόσχονταν </a:t>
            </a:r>
            <a:r>
              <a:rPr lang="el-GR" sz="3400" dirty="0" smtClean="0"/>
              <a:t>στους </a:t>
            </a:r>
            <a:r>
              <a:rPr lang="el-GR" sz="3400" dirty="0"/>
              <a:t>οπαδούς τους </a:t>
            </a:r>
            <a:r>
              <a:rPr lang="el-GR" sz="3400" dirty="0" smtClean="0"/>
              <a:t>μια ευτυ-χισμένη αθανασία</a:t>
            </a:r>
            <a:r>
              <a:rPr lang="el-GR" sz="3400" dirty="0"/>
              <a:t>, εάν ε</a:t>
            </a:r>
            <a:r>
              <a:rPr lang="el-GR" sz="3400" dirty="0" smtClean="0"/>
              <a:t>μυοΰντο και </a:t>
            </a:r>
            <a:r>
              <a:rPr lang="el-GR" sz="3400" dirty="0" smtClean="0"/>
              <a:t>παρακο-λουθούσαν </a:t>
            </a:r>
            <a:r>
              <a:rPr lang="el-GR" sz="3400" dirty="0"/>
              <a:t>τις </a:t>
            </a:r>
            <a:r>
              <a:rPr lang="el-GR" sz="3400" dirty="0" smtClean="0"/>
              <a:t>τελετές, ανεξάρτητα από </a:t>
            </a:r>
            <a:r>
              <a:rPr lang="el-GR" sz="3400" dirty="0"/>
              <a:t>κάθε έννοια καλής ή κακής </a:t>
            </a:r>
            <a:r>
              <a:rPr lang="el-GR" sz="3400" dirty="0" smtClean="0"/>
              <a:t>διαγωγής. Είχαν λοιπόν για </a:t>
            </a:r>
            <a:r>
              <a:rPr lang="el-GR" sz="3400" dirty="0"/>
              <a:t>σκοπό τους </a:t>
            </a:r>
            <a:r>
              <a:rPr lang="el-GR" sz="3400" dirty="0" smtClean="0"/>
              <a:t>την </a:t>
            </a:r>
            <a:r>
              <a:rPr lang="el-GR" sz="3400" dirty="0"/>
              <a:t>προσωπική σωτηρία </a:t>
            </a:r>
            <a:r>
              <a:rPr lang="el-GR" sz="3400" dirty="0" smtClean="0"/>
              <a:t>των ανθρώπων. </a:t>
            </a:r>
            <a:endParaRPr lang="en-US" sz="3400" dirty="0"/>
          </a:p>
        </p:txBody>
      </p:sp>
    </p:spTree>
    <p:extLst>
      <p:ext uri="{BB962C8B-B14F-4D97-AF65-F5344CB8AC3E}">
        <p14:creationId xmlns:p14="http://schemas.microsoft.com/office/powerpoint/2010/main" val="11963825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819472"/>
            <a:ext cx="8229600" cy="144016"/>
          </a:xfrm>
        </p:spPr>
        <p:txBody>
          <a:bodyPr>
            <a:normAutofit fontScale="90000"/>
          </a:bodyPr>
          <a:lstStyle/>
          <a:p>
            <a:endParaRPr lang="en-US" dirty="0"/>
          </a:p>
        </p:txBody>
      </p:sp>
      <p:sp>
        <p:nvSpPr>
          <p:cNvPr id="3" name="Θέση περιεχομένου 2"/>
          <p:cNvSpPr>
            <a:spLocks noGrp="1"/>
          </p:cNvSpPr>
          <p:nvPr>
            <p:ph idx="1"/>
          </p:nvPr>
        </p:nvSpPr>
        <p:spPr>
          <a:xfrm>
            <a:off x="457200" y="116632"/>
            <a:ext cx="8229600" cy="6741368"/>
          </a:xfrm>
        </p:spPr>
        <p:txBody>
          <a:bodyPr/>
          <a:lstStyle/>
          <a:p>
            <a:pPr marL="0" lvl="0" indent="0" algn="just">
              <a:buNone/>
            </a:pPr>
            <a:r>
              <a:rPr lang="el-GR" sz="3100" dirty="0">
                <a:solidFill>
                  <a:prstClr val="black"/>
                </a:solidFill>
              </a:rPr>
              <a:t>Τα μυστήρια της Ελευσίνας, αναγνωρισμένα και </a:t>
            </a:r>
            <a:r>
              <a:rPr lang="el-GR" sz="3100" dirty="0" smtClean="0">
                <a:solidFill>
                  <a:prstClr val="black"/>
                </a:solidFill>
              </a:rPr>
              <a:t>προστατευόμενα </a:t>
            </a:r>
            <a:r>
              <a:rPr lang="el-GR" sz="3100" dirty="0">
                <a:solidFill>
                  <a:prstClr val="black"/>
                </a:solidFill>
              </a:rPr>
              <a:t>από την Αθήνα, γιορτάζονταν το Βοηδρομιώνα (Σεπτέμβριο) προς τιμή της Δήμητρας και </a:t>
            </a:r>
            <a:r>
              <a:rPr lang="el-GR" sz="3100" dirty="0" smtClean="0">
                <a:solidFill>
                  <a:prstClr val="black"/>
                </a:solidFill>
              </a:rPr>
              <a:t>της </a:t>
            </a:r>
            <a:r>
              <a:rPr lang="el-GR" sz="3100" dirty="0">
                <a:solidFill>
                  <a:prstClr val="black"/>
                </a:solidFill>
              </a:rPr>
              <a:t>θυγατέρας </a:t>
            </a:r>
            <a:r>
              <a:rPr lang="el-GR" sz="3100" dirty="0" smtClean="0">
                <a:solidFill>
                  <a:prstClr val="black"/>
                </a:solidFill>
              </a:rPr>
              <a:t>της. </a:t>
            </a:r>
            <a:r>
              <a:rPr lang="el-GR" sz="3100" dirty="0">
                <a:solidFill>
                  <a:prstClr val="black"/>
                </a:solidFill>
              </a:rPr>
              <a:t>Στις 14 του </a:t>
            </a:r>
            <a:r>
              <a:rPr lang="el-GR" sz="3100" dirty="0" smtClean="0">
                <a:solidFill>
                  <a:prstClr val="black"/>
                </a:solidFill>
              </a:rPr>
              <a:t>Βοηδρομιώνος </a:t>
            </a:r>
            <a:r>
              <a:rPr lang="el-GR" sz="3100" dirty="0">
                <a:solidFill>
                  <a:prstClr val="black"/>
                </a:solidFill>
              </a:rPr>
              <a:t>τα ιερά </a:t>
            </a:r>
            <a:r>
              <a:rPr lang="el-GR" sz="3100" dirty="0" smtClean="0">
                <a:solidFill>
                  <a:prstClr val="black"/>
                </a:solidFill>
              </a:rPr>
              <a:t>πράγματα μέσα </a:t>
            </a:r>
            <a:r>
              <a:rPr lang="el-GR" sz="3100" dirty="0">
                <a:solidFill>
                  <a:prstClr val="black"/>
                </a:solidFill>
              </a:rPr>
              <a:t>σ’ ένα κανίστρι τα πήγαιναν με μεγάλη πομπή από την Ελευσίνα στην Αθήνα, όπου τα τοποθετούσαν στο Ελευσίνιον. Στις 16, οι μύστες πήγαιναν στον δρόμο του Φαλήρου για μια </a:t>
            </a:r>
            <a:r>
              <a:rPr lang="el-GR" sz="3100" dirty="0" smtClean="0">
                <a:solidFill>
                  <a:prstClr val="black"/>
                </a:solidFill>
              </a:rPr>
              <a:t>περίεργη </a:t>
            </a:r>
            <a:r>
              <a:rPr lang="el-GR" sz="3100" dirty="0">
                <a:solidFill>
                  <a:prstClr val="black"/>
                </a:solidFill>
              </a:rPr>
              <a:t>τελετή </a:t>
            </a:r>
            <a:r>
              <a:rPr lang="el-GR" sz="3100" dirty="0" smtClean="0">
                <a:solidFill>
                  <a:prstClr val="black"/>
                </a:solidFill>
              </a:rPr>
              <a:t>εξαγνισμού. Μόλις </a:t>
            </a:r>
            <a:r>
              <a:rPr lang="el-GR" sz="3100" dirty="0">
                <a:solidFill>
                  <a:prstClr val="black"/>
                </a:solidFill>
              </a:rPr>
              <a:t>έδιναν οι ιερείς την </a:t>
            </a:r>
            <a:r>
              <a:rPr lang="el-GR" sz="3100" dirty="0" smtClean="0">
                <a:solidFill>
                  <a:prstClr val="black"/>
                </a:solidFill>
              </a:rPr>
              <a:t>εντολή </a:t>
            </a:r>
            <a:r>
              <a:rPr lang="el-GR" sz="3100" dirty="0">
                <a:solidFill>
                  <a:prstClr val="black"/>
                </a:solidFill>
              </a:rPr>
              <a:t>«Στη θάλασσα οι </a:t>
            </a:r>
            <a:r>
              <a:rPr lang="el-GR" sz="3100" dirty="0" smtClean="0">
                <a:solidFill>
                  <a:prstClr val="black"/>
                </a:solidFill>
              </a:rPr>
              <a:t>μύστες» καθένας </a:t>
            </a:r>
            <a:r>
              <a:rPr lang="el-GR" sz="3100" dirty="0">
                <a:solidFill>
                  <a:prstClr val="black"/>
                </a:solidFill>
              </a:rPr>
              <a:t>απ’ αυτούς έτρεχε να βουτήξει στη θάλασσα σέρνοντας από πίσω του ένα </a:t>
            </a:r>
            <a:r>
              <a:rPr lang="el-GR" sz="3100" dirty="0" smtClean="0">
                <a:solidFill>
                  <a:prstClr val="black"/>
                </a:solidFill>
              </a:rPr>
              <a:t>γουρουνάκι</a:t>
            </a:r>
            <a:r>
              <a:rPr lang="el-GR" sz="3100" dirty="0">
                <a:solidFill>
                  <a:prstClr val="black"/>
                </a:solidFill>
              </a:rPr>
              <a:t>, </a:t>
            </a:r>
            <a:r>
              <a:rPr lang="el-GR" sz="3100" dirty="0" smtClean="0">
                <a:solidFill>
                  <a:prstClr val="black"/>
                </a:solidFill>
              </a:rPr>
              <a:t>που </a:t>
            </a:r>
            <a:r>
              <a:rPr lang="el-GR" sz="3100" dirty="0">
                <a:solidFill>
                  <a:prstClr val="black"/>
                </a:solidFill>
              </a:rPr>
              <a:t>αμέσως μετά θυσιαζόταν.</a:t>
            </a:r>
          </a:p>
          <a:p>
            <a:pPr marL="0" indent="0">
              <a:buNone/>
            </a:pPr>
            <a:endParaRPr lang="en-US" dirty="0"/>
          </a:p>
        </p:txBody>
      </p:sp>
    </p:spTree>
    <p:extLst>
      <p:ext uri="{BB962C8B-B14F-4D97-AF65-F5344CB8AC3E}">
        <p14:creationId xmlns:p14="http://schemas.microsoft.com/office/powerpoint/2010/main" val="32424837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72152" y="260648"/>
            <a:ext cx="8229600" cy="1143000"/>
          </a:xfrm>
          <a:solidFill>
            <a:schemeClr val="accent2"/>
          </a:solidFill>
        </p:spPr>
        <p:txBody>
          <a:bodyPr>
            <a:noAutofit/>
          </a:bodyPr>
          <a:lstStyle/>
          <a:p>
            <a:r>
              <a:rPr lang="el-GR" sz="7200" dirty="0" smtClean="0"/>
              <a:t>Κηδεστία - Εταιρία</a:t>
            </a:r>
            <a:endParaRPr lang="el-GR" sz="7200" dirty="0"/>
          </a:p>
        </p:txBody>
      </p:sp>
      <p:sp>
        <p:nvSpPr>
          <p:cNvPr id="3" name="Θέση περιεχομένου 2"/>
          <p:cNvSpPr>
            <a:spLocks noGrp="1"/>
          </p:cNvSpPr>
          <p:nvPr>
            <p:ph idx="1"/>
          </p:nvPr>
        </p:nvSpPr>
        <p:spPr>
          <a:xfrm>
            <a:off x="457200" y="1600200"/>
            <a:ext cx="8229600" cy="5257800"/>
          </a:xfrm>
        </p:spPr>
        <p:txBody>
          <a:bodyPr>
            <a:noAutofit/>
          </a:bodyPr>
          <a:lstStyle/>
          <a:p>
            <a:pPr algn="just"/>
            <a:r>
              <a:rPr lang="el-GR" sz="2500" dirty="0"/>
              <a:t>Κηδεστία  κατά τους  H.G. Liddell &amp; R. Scott σημαίνει συγγένεια από γάμο. Σύμφωνα με το σχολικό βιβλίο </a:t>
            </a:r>
            <a:r>
              <a:rPr lang="el-GR" sz="2500" dirty="0" smtClean="0"/>
              <a:t>σημαίνει </a:t>
            </a:r>
            <a:r>
              <a:rPr lang="el-GR" sz="2500" dirty="0"/>
              <a:t>συγγένεια εξ αγχιστείας.</a:t>
            </a:r>
          </a:p>
          <a:p>
            <a:pPr algn="just"/>
            <a:r>
              <a:rPr lang="el-GR" sz="2500" dirty="0"/>
              <a:t>Εταιρεία ή </a:t>
            </a:r>
            <a:r>
              <a:rPr lang="el-GR" sz="2500" dirty="0" smtClean="0"/>
              <a:t>εταιρία,(</a:t>
            </a:r>
            <a:r>
              <a:rPr lang="el-GR" sz="2500" dirty="0"/>
              <a:t>ἑταῖρος) 1. συντροφιά, παρέα, σύνδεσμος, οργάνωση, σωματείο, συνεταιρισμός, σύλλογος, συντεχνία, αδελφότητα, σε Ηρόδ., Αττ. 2. στην Αθήνα, πολιτικός σύλλογος, όμιλος ή σωματείο, ένωση για εξυπηρέτηση κομματικών σκοπών, σε Θουκ. κ.λπ. II. γενικά, φιλική σχέση, </a:t>
            </a:r>
            <a:r>
              <a:rPr lang="el-GR" sz="2500" dirty="0" smtClean="0"/>
              <a:t>φιλία.</a:t>
            </a:r>
            <a:r>
              <a:rPr lang="el-GR" sz="2500" b="1" dirty="0"/>
              <a:t> Εταιρεία</a:t>
            </a:r>
            <a:r>
              <a:rPr lang="el-GR" sz="2500" dirty="0"/>
              <a:t> είναι η οποιαδήποτε ένωση προσώπων </a:t>
            </a:r>
            <a:r>
              <a:rPr lang="el-GR" sz="2500" dirty="0">
                <a:hlinkClick r:id="rId2" tooltip="Φυσικό πρόσωπο"/>
              </a:rPr>
              <a:t>Φυσικών</a:t>
            </a:r>
            <a:r>
              <a:rPr lang="el-GR" sz="2500" dirty="0"/>
              <a:t> ή </a:t>
            </a:r>
            <a:r>
              <a:rPr lang="el-GR" sz="2500" dirty="0">
                <a:hlinkClick r:id="rId3" tooltip="Νομικό πρόσωπο"/>
              </a:rPr>
              <a:t>Νομικών</a:t>
            </a:r>
            <a:r>
              <a:rPr lang="el-GR" sz="2500" dirty="0"/>
              <a:t> προς επίτευξη κάποιου κοινού σκοπού. Συνεπώς η εταιρεία δεν έχει πάντα </a:t>
            </a:r>
            <a:r>
              <a:rPr lang="el-GR" sz="2500" dirty="0" smtClean="0"/>
              <a:t>κερδο-σκοπικό </a:t>
            </a:r>
            <a:r>
              <a:rPr lang="el-GR" sz="2500" dirty="0"/>
              <a:t>χαρακτήρα, αλλά μπορεί να είναι θρησκευτικού, πολιτικού, φιλανθρωπικού ή άλλου σκοπού.</a:t>
            </a:r>
          </a:p>
        </p:txBody>
      </p:sp>
    </p:spTree>
    <p:extLst>
      <p:ext uri="{BB962C8B-B14F-4D97-AF65-F5344CB8AC3E}">
        <p14:creationId xmlns:p14="http://schemas.microsoft.com/office/powerpoint/2010/main" val="2483343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TotalTime>
  <Words>933</Words>
  <Application>Microsoft Office PowerPoint</Application>
  <PresentationFormat>Προβολή στην οθόνη (4:3)</PresentationFormat>
  <Paragraphs>36</Paragraphs>
  <Slides>14</Slides>
  <Notes>1</Notes>
  <HiddenSlides>0</HiddenSlides>
  <MMClips>0</MMClips>
  <ScaleCrop>false</ScaleCrop>
  <HeadingPairs>
    <vt:vector size="6" baseType="variant">
      <vt:variant>
        <vt:lpstr>Γραμματοσειρές που χρησιμοποιούνται</vt:lpstr>
      </vt:variant>
      <vt:variant>
        <vt:i4>3</vt:i4>
      </vt:variant>
      <vt:variant>
        <vt:lpstr>Θέμα</vt:lpstr>
      </vt:variant>
      <vt:variant>
        <vt:i4>1</vt:i4>
      </vt:variant>
      <vt:variant>
        <vt:lpstr>Τίτλοι διαφανειών</vt:lpstr>
      </vt:variant>
      <vt:variant>
        <vt:i4>14</vt:i4>
      </vt:variant>
    </vt:vector>
  </HeadingPairs>
  <TitlesOfParts>
    <vt:vector size="18" baseType="lpstr">
      <vt:lpstr>Arial</vt:lpstr>
      <vt:lpstr>Calibri</vt:lpstr>
      <vt:lpstr>Wingdings</vt:lpstr>
      <vt:lpstr>Θέμα του Office</vt:lpstr>
      <vt:lpstr>ΓΙΟΡΤΕΣ</vt:lpstr>
      <vt:lpstr>Παρουσίαση του PowerPoint</vt:lpstr>
      <vt:lpstr>Παρουσίαση του PowerPoint</vt:lpstr>
      <vt:lpstr>Παρουσίαση του PowerPoint</vt:lpstr>
      <vt:lpstr>Παρουσίαση του PowerPoint</vt:lpstr>
      <vt:lpstr>ΜΥΣΤΗΡΙΑ</vt:lpstr>
      <vt:lpstr>Παρουσίαση του PowerPoint</vt:lpstr>
      <vt:lpstr>Παρουσίαση του PowerPoint</vt:lpstr>
      <vt:lpstr>Κηδεστία - Εταιρία</vt:lpstr>
      <vt:lpstr>ΘΥΣΙΕΣ</vt:lpstr>
      <vt:lpstr>Παρουσίαση του PowerPoint</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ΓΙΟΡΤΕΣ</dc:title>
  <dc:creator>pc8</dc:creator>
  <cp:lastModifiedBy>Nikos</cp:lastModifiedBy>
  <cp:revision>37</cp:revision>
  <dcterms:created xsi:type="dcterms:W3CDTF">2015-01-27T09:54:57Z</dcterms:created>
  <dcterms:modified xsi:type="dcterms:W3CDTF">2015-01-29T13:52:01Z</dcterms:modified>
</cp:coreProperties>
</file>