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27/1/2015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67594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el-GR" sz="9600" dirty="0" smtClean="0"/>
              <a:t>ΓΙΟΡΤΕΣ</a:t>
            </a:r>
            <a:endParaRPr lang="el-GR" sz="9600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259632" y="2564904"/>
            <a:ext cx="6400800" cy="4104456"/>
          </a:xfrm>
        </p:spPr>
        <p:txBody>
          <a:bodyPr>
            <a:normAutofit/>
          </a:bodyPr>
          <a:lstStyle/>
          <a:p>
            <a:r>
              <a:rPr lang="el-GR" sz="2800" dirty="0"/>
              <a:t>Οι γιορτές, οι θρησκευτικές και της πόλης, ήταν παρά πολλές </a:t>
            </a:r>
            <a:r>
              <a:rPr lang="el-GR" sz="2800" dirty="0" smtClean="0"/>
              <a:t>και λαμπρές </a:t>
            </a:r>
            <a:r>
              <a:rPr lang="el-GR" sz="2800" dirty="0"/>
              <a:t>στην Αθήνα. Ο  Περικλής λογαριάζει ανάμεσα στις </a:t>
            </a:r>
            <a:r>
              <a:rPr lang="el-GR" sz="2800" dirty="0" smtClean="0"/>
              <a:t>απολαύσεως </a:t>
            </a:r>
            <a:r>
              <a:rPr lang="el-GR" sz="2800" dirty="0"/>
              <a:t>που δίνει η πόλη «αυτούς  τους αγώνες κι αυτές τις γιορτές που κρατάν όλο το χρόνο. Μόνο ό πόλεμος μπορούσε </a:t>
            </a:r>
            <a:r>
              <a:rPr lang="el-GR" sz="2800" dirty="0" smtClean="0"/>
              <a:t>να διακόψει </a:t>
            </a:r>
            <a:r>
              <a:rPr lang="el-GR" sz="2800" dirty="0"/>
              <a:t>τον</a:t>
            </a:r>
          </a:p>
          <a:p>
            <a:r>
              <a:rPr lang="el-GR" sz="2800" dirty="0"/>
              <a:t>κύκλο </a:t>
            </a:r>
            <a:r>
              <a:rPr lang="el-GR" sz="2800" dirty="0" smtClean="0"/>
              <a:t>αυτών </a:t>
            </a:r>
            <a:r>
              <a:rPr lang="el-GR" sz="2800" dirty="0"/>
              <a:t>των μεγάλων περιοδικών </a:t>
            </a:r>
            <a:r>
              <a:rPr lang="el-GR" sz="2800" dirty="0" smtClean="0"/>
              <a:t>συγκεντρώσεων</a:t>
            </a:r>
            <a:r>
              <a:rPr lang="el-G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789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-747464"/>
            <a:ext cx="8229600" cy="360040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23528" y="404664"/>
            <a:ext cx="8496944" cy="5832648"/>
          </a:xfrm>
        </p:spPr>
        <p:txBody>
          <a:bodyPr>
            <a:normAutofit/>
          </a:bodyPr>
          <a:lstStyle/>
          <a:p>
            <a:pPr algn="just"/>
            <a:r>
              <a:rPr lang="el-GR" dirty="0" smtClean="0"/>
              <a:t>Τα </a:t>
            </a:r>
            <a:r>
              <a:rPr lang="el-GR" u="sng" dirty="0" err="1" smtClean="0"/>
              <a:t>Κρόνια</a:t>
            </a:r>
            <a:r>
              <a:rPr lang="el-GR" dirty="0" smtClean="0"/>
              <a:t> </a:t>
            </a:r>
            <a:r>
              <a:rPr lang="el-GR" dirty="0"/>
              <a:t>ένωναν κυρίους </a:t>
            </a:r>
            <a:r>
              <a:rPr lang="el-GR" dirty="0" smtClean="0"/>
              <a:t>και δούλους σε </a:t>
            </a:r>
            <a:r>
              <a:rPr lang="el-GR" dirty="0"/>
              <a:t>κοινή χαρά </a:t>
            </a:r>
            <a:r>
              <a:rPr lang="el-GR" dirty="0" smtClean="0"/>
              <a:t>και </a:t>
            </a:r>
            <a:r>
              <a:rPr lang="el-GR" dirty="0"/>
              <a:t>ένα </a:t>
            </a:r>
            <a:r>
              <a:rPr lang="el-GR" dirty="0" smtClean="0"/>
              <a:t>όλο </a:t>
            </a:r>
            <a:r>
              <a:rPr lang="el-GR" dirty="0"/>
              <a:t>θόρυβο συμπόσιο στον </a:t>
            </a:r>
            <a:r>
              <a:rPr lang="el-GR" dirty="0" smtClean="0"/>
              <a:t>κόλπο κάθε οικογένειας άλλα ή </a:t>
            </a:r>
            <a:r>
              <a:rPr lang="el-GR" dirty="0"/>
              <a:t>γιορτή είχε </a:t>
            </a:r>
            <a:r>
              <a:rPr lang="el-GR" dirty="0" smtClean="0"/>
              <a:t>επίσης </a:t>
            </a:r>
            <a:r>
              <a:rPr lang="el-GR" dirty="0"/>
              <a:t>χαρακτήρα </a:t>
            </a:r>
            <a:r>
              <a:rPr lang="el-GR" dirty="0" smtClean="0"/>
              <a:t>δημόσιο και </a:t>
            </a:r>
            <a:r>
              <a:rPr lang="el-GR" dirty="0"/>
              <a:t>εθνικό</a:t>
            </a:r>
            <a:r>
              <a:rPr lang="el-GR" dirty="0" smtClean="0"/>
              <a:t>.</a:t>
            </a:r>
            <a:endParaRPr lang="el-GR" dirty="0"/>
          </a:p>
          <a:p>
            <a:pPr algn="just"/>
            <a:r>
              <a:rPr lang="el-GR" dirty="0"/>
              <a:t>Τ</a:t>
            </a:r>
            <a:r>
              <a:rPr lang="el-GR" dirty="0" smtClean="0"/>
              <a:t>α</a:t>
            </a:r>
            <a:r>
              <a:rPr lang="el-GR" u="sng" dirty="0" smtClean="0"/>
              <a:t> Παναθήναια </a:t>
            </a:r>
            <a:r>
              <a:rPr lang="el-GR" dirty="0" smtClean="0"/>
              <a:t>Γιορτάζονταν </a:t>
            </a:r>
            <a:r>
              <a:rPr lang="el-GR" dirty="0"/>
              <a:t>κάθε χρόνο </a:t>
            </a:r>
            <a:r>
              <a:rPr lang="el-GR" dirty="0" err="1" smtClean="0"/>
              <a:t>καί</a:t>
            </a:r>
            <a:r>
              <a:rPr lang="el-GR" dirty="0" smtClean="0"/>
              <a:t> </a:t>
            </a:r>
            <a:r>
              <a:rPr lang="el-GR" dirty="0"/>
              <a:t>κρατούσε ή γιορτή </a:t>
            </a:r>
            <a:r>
              <a:rPr lang="el-GR" dirty="0" err="1"/>
              <a:t>δυό</a:t>
            </a:r>
            <a:r>
              <a:rPr lang="el-GR" dirty="0"/>
              <a:t> μέρες, </a:t>
            </a:r>
            <a:r>
              <a:rPr lang="el-GR" dirty="0" smtClean="0"/>
              <a:t>μα κάθε </a:t>
            </a:r>
            <a:r>
              <a:rPr lang="el-GR" dirty="0"/>
              <a:t>τέσσερα χρόνια, </a:t>
            </a:r>
            <a:r>
              <a:rPr lang="el-GR" dirty="0" err="1"/>
              <a:t>τά</a:t>
            </a:r>
            <a:r>
              <a:rPr lang="el-GR" dirty="0"/>
              <a:t> γιόρταζαν </a:t>
            </a:r>
            <a:r>
              <a:rPr lang="el-GR" dirty="0" err="1"/>
              <a:t>μέ</a:t>
            </a:r>
            <a:r>
              <a:rPr lang="el-GR" dirty="0"/>
              <a:t> ιδιαίτερη </a:t>
            </a:r>
            <a:r>
              <a:rPr lang="el-GR" dirty="0" smtClean="0"/>
              <a:t>επισημότητα κρατούσαν </a:t>
            </a:r>
            <a:r>
              <a:rPr lang="el-GR" dirty="0"/>
              <a:t>τουλάχιστο τέσσαρες μέρες. </a:t>
            </a:r>
            <a:r>
              <a:rPr lang="el-GR" dirty="0" smtClean="0"/>
              <a:t>Στους </a:t>
            </a:r>
            <a:r>
              <a:rPr lang="el-GR" dirty="0"/>
              <a:t>γυμνικούς </a:t>
            </a:r>
            <a:r>
              <a:rPr lang="el-GR" dirty="0" smtClean="0"/>
              <a:t>αγώνες οι αθλητές </a:t>
            </a:r>
            <a:r>
              <a:rPr lang="el-GR" dirty="0"/>
              <a:t>πού νικούσαν έπαιρναν </a:t>
            </a:r>
            <a:r>
              <a:rPr lang="el-GR" dirty="0" smtClean="0"/>
              <a:t>σαν </a:t>
            </a:r>
            <a:r>
              <a:rPr lang="el-GR" dirty="0"/>
              <a:t>βραβείο λάδι </a:t>
            </a:r>
            <a:r>
              <a:rPr lang="el-GR" dirty="0" smtClean="0"/>
              <a:t>από τις ιερές ελιές </a:t>
            </a:r>
            <a:r>
              <a:rPr lang="el-GR" dirty="0"/>
              <a:t>της </a:t>
            </a:r>
            <a:r>
              <a:rPr lang="el-GR" dirty="0" smtClean="0"/>
              <a:t>Αθήνας.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8577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 flipV="1">
            <a:off x="611560" y="-1395536"/>
            <a:ext cx="8229600" cy="252536"/>
          </a:xfrm>
        </p:spPr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6480720"/>
          </a:xfrm>
        </p:spPr>
        <p:txBody>
          <a:bodyPr>
            <a:normAutofit fontScale="92500" lnSpcReduction="10000"/>
          </a:bodyPr>
          <a:lstStyle/>
          <a:p>
            <a:r>
              <a:rPr lang="el-GR" dirty="0" smtClean="0"/>
              <a:t>Στο Βοηδρομιώνα (Σεπτέμβριος) γιορτάζονταν </a:t>
            </a:r>
            <a:r>
              <a:rPr lang="el-GR" dirty="0" err="1" smtClean="0"/>
              <a:t>τά</a:t>
            </a:r>
            <a:r>
              <a:rPr lang="el-GR" dirty="0" smtClean="0"/>
              <a:t> μυ­στήρια </a:t>
            </a:r>
            <a:r>
              <a:rPr lang="el-GR" dirty="0" err="1" smtClean="0"/>
              <a:t>τής</a:t>
            </a:r>
            <a:r>
              <a:rPr lang="el-GR" dirty="0" smtClean="0"/>
              <a:t> ’Ελευσίνας</a:t>
            </a:r>
            <a:r>
              <a:rPr lang="el-GR" dirty="0"/>
              <a:t>. , γιορτή του ’Απόλλωνα </a:t>
            </a:r>
            <a:r>
              <a:rPr lang="el-GR" dirty="0" err="1"/>
              <a:t>Βοηδρομίου</a:t>
            </a:r>
            <a:r>
              <a:rPr lang="el-GR" dirty="0"/>
              <a:t>, </a:t>
            </a:r>
            <a:r>
              <a:rPr lang="el-GR" dirty="0" smtClean="0"/>
              <a:t>δηλαδή </a:t>
            </a:r>
            <a:r>
              <a:rPr lang="el-GR" dirty="0" err="1" smtClean="0"/>
              <a:t>έκείνου</a:t>
            </a:r>
            <a:r>
              <a:rPr lang="el-GR" dirty="0" smtClean="0"/>
              <a:t> </a:t>
            </a:r>
            <a:r>
              <a:rPr lang="el-GR" dirty="0"/>
              <a:t>πού έρχεται </a:t>
            </a:r>
            <a:r>
              <a:rPr lang="el-GR" dirty="0" err="1"/>
              <a:t>νά</a:t>
            </a:r>
            <a:r>
              <a:rPr lang="el-GR" dirty="0"/>
              <a:t> </a:t>
            </a:r>
            <a:r>
              <a:rPr lang="el-GR" dirty="0" err="1"/>
              <a:t>βοηθήση</a:t>
            </a:r>
            <a:r>
              <a:rPr lang="el-GR" dirty="0"/>
              <a:t> </a:t>
            </a:r>
            <a:r>
              <a:rPr lang="el-GR" dirty="0" err="1"/>
              <a:t>στή</a:t>
            </a:r>
            <a:r>
              <a:rPr lang="el-GR" dirty="0"/>
              <a:t> </a:t>
            </a:r>
            <a:r>
              <a:rPr lang="el-GR" dirty="0" smtClean="0"/>
              <a:t>μάχη. </a:t>
            </a:r>
            <a:r>
              <a:rPr lang="el-GR" dirty="0" err="1" smtClean="0"/>
              <a:t>Αύτή</a:t>
            </a:r>
            <a:r>
              <a:rPr lang="el-GR" dirty="0" smtClean="0"/>
              <a:t> η γιορτή περιλάβαινε </a:t>
            </a:r>
            <a:r>
              <a:rPr lang="el-GR" dirty="0" err="1" smtClean="0"/>
              <a:t>μιά</a:t>
            </a:r>
            <a:r>
              <a:rPr lang="el-GR" dirty="0" smtClean="0"/>
              <a:t> θυσία </a:t>
            </a:r>
            <a:r>
              <a:rPr lang="el-GR" dirty="0" err="1" smtClean="0"/>
              <a:t>καί</a:t>
            </a:r>
            <a:r>
              <a:rPr lang="el-GR" dirty="0" smtClean="0"/>
              <a:t> </a:t>
            </a:r>
            <a:r>
              <a:rPr lang="el-GR" dirty="0" err="1" smtClean="0"/>
              <a:t>μιά</a:t>
            </a:r>
            <a:r>
              <a:rPr lang="el-GR" dirty="0" smtClean="0"/>
              <a:t> πομπή.</a:t>
            </a:r>
          </a:p>
          <a:p>
            <a:r>
              <a:rPr lang="el-GR" dirty="0" err="1" smtClean="0"/>
              <a:t>Τά</a:t>
            </a:r>
            <a:r>
              <a:rPr lang="el-GR" dirty="0" smtClean="0"/>
              <a:t> </a:t>
            </a:r>
            <a:r>
              <a:rPr lang="el-GR" dirty="0" err="1" smtClean="0"/>
              <a:t>Πυανέψια</a:t>
            </a:r>
            <a:r>
              <a:rPr lang="el-GR" dirty="0"/>
              <a:t>, </a:t>
            </a:r>
            <a:r>
              <a:rPr lang="el-GR" dirty="0" err="1"/>
              <a:t>πρός</a:t>
            </a:r>
            <a:r>
              <a:rPr lang="el-GR" dirty="0"/>
              <a:t> τιμήν του </a:t>
            </a:r>
            <a:r>
              <a:rPr lang="el-GR" dirty="0" smtClean="0"/>
              <a:t>’Απόλλωνα, γιορτή </a:t>
            </a:r>
            <a:r>
              <a:rPr lang="el-GR" dirty="0" err="1"/>
              <a:t>γιά</a:t>
            </a:r>
            <a:r>
              <a:rPr lang="el-GR" dirty="0"/>
              <a:t> </a:t>
            </a:r>
            <a:r>
              <a:rPr lang="el-GR" dirty="0" err="1"/>
              <a:t>τά</a:t>
            </a:r>
            <a:r>
              <a:rPr lang="el-GR" dirty="0"/>
              <a:t> </a:t>
            </a:r>
            <a:r>
              <a:rPr lang="el-GR" dirty="0" smtClean="0"/>
              <a:t>σπαρτά</a:t>
            </a:r>
            <a:r>
              <a:rPr lang="el-GR" dirty="0"/>
              <a:t>. </a:t>
            </a:r>
            <a:r>
              <a:rPr lang="el-GR" dirty="0" err="1"/>
              <a:t>Στή</a:t>
            </a:r>
            <a:r>
              <a:rPr lang="el-GR" dirty="0"/>
              <a:t> γιορτή </a:t>
            </a:r>
            <a:r>
              <a:rPr lang="el-GR" dirty="0" err="1"/>
              <a:t>αύτή</a:t>
            </a:r>
            <a:r>
              <a:rPr lang="el-GR" dirty="0"/>
              <a:t> γίνονταν τελετές </a:t>
            </a:r>
            <a:r>
              <a:rPr lang="el-GR" dirty="0" smtClean="0"/>
              <a:t>και προσφορές στον θεό.</a:t>
            </a:r>
            <a:br>
              <a:rPr lang="el-GR" dirty="0" smtClean="0"/>
            </a:br>
            <a:endParaRPr lang="el-GR" dirty="0" smtClean="0"/>
          </a:p>
          <a:p>
            <a:r>
              <a:rPr lang="el-GR" dirty="0"/>
              <a:t> Τα </a:t>
            </a:r>
            <a:r>
              <a:rPr lang="el-GR" dirty="0" err="1"/>
              <a:t>Οσχοφόρια</a:t>
            </a:r>
            <a:r>
              <a:rPr lang="el-GR" dirty="0"/>
              <a:t> </a:t>
            </a:r>
            <a:r>
              <a:rPr lang="el-GR" dirty="0" err="1"/>
              <a:t>πρός</a:t>
            </a:r>
            <a:r>
              <a:rPr lang="el-GR" dirty="0"/>
              <a:t> τιμήν του Διονύσου: ένας χορός </a:t>
            </a:r>
            <a:r>
              <a:rPr lang="el-GR" dirty="0" err="1"/>
              <a:t>άπό</a:t>
            </a:r>
            <a:r>
              <a:rPr lang="el-GR" dirty="0"/>
              <a:t> </a:t>
            </a:r>
            <a:r>
              <a:rPr lang="el-GR" dirty="0" smtClean="0"/>
              <a:t>νέους. Στις </a:t>
            </a:r>
            <a:r>
              <a:rPr lang="el-GR" dirty="0"/>
              <a:t>11, 12 </a:t>
            </a:r>
            <a:r>
              <a:rPr lang="el-GR" dirty="0" err="1"/>
              <a:t>καί</a:t>
            </a:r>
            <a:r>
              <a:rPr lang="el-GR" dirty="0"/>
              <a:t> 13 του </a:t>
            </a:r>
            <a:r>
              <a:rPr lang="el-GR" dirty="0" err="1"/>
              <a:t>ίδίου</a:t>
            </a:r>
            <a:r>
              <a:rPr lang="el-GR" dirty="0"/>
              <a:t> μηνός γιορτάζονταν </a:t>
            </a:r>
            <a:r>
              <a:rPr lang="el-GR" dirty="0" err="1"/>
              <a:t>τά</a:t>
            </a:r>
            <a:r>
              <a:rPr lang="el-GR" dirty="0"/>
              <a:t> </a:t>
            </a:r>
            <a:r>
              <a:rPr lang="el-GR" dirty="0" smtClean="0"/>
              <a:t>Θε­σμοφόρια</a:t>
            </a:r>
            <a:r>
              <a:rPr lang="el-GR" dirty="0"/>
              <a:t>, γιορτή </a:t>
            </a:r>
            <a:r>
              <a:rPr lang="el-GR" dirty="0" err="1"/>
              <a:t>τής</a:t>
            </a:r>
            <a:r>
              <a:rPr lang="el-GR" dirty="0"/>
              <a:t> Δήμητρας- </a:t>
            </a:r>
            <a:r>
              <a:rPr lang="el-GR" dirty="0" err="1"/>
              <a:t>Θεσμοφόρου</a:t>
            </a:r>
            <a:r>
              <a:rPr lang="el-GR" dirty="0"/>
              <a:t>, πού </a:t>
            </a:r>
            <a:r>
              <a:rPr lang="el-GR" dirty="0" smtClean="0"/>
              <a:t>φροντίζει </a:t>
            </a:r>
            <a:r>
              <a:rPr lang="el-GR" dirty="0" err="1" smtClean="0"/>
              <a:t>τό</a:t>
            </a:r>
            <a:r>
              <a:rPr lang="el-GR" dirty="0" smtClean="0"/>
              <a:t> </a:t>
            </a:r>
            <a:r>
              <a:rPr lang="el-GR" dirty="0"/>
              <a:t>ίδιο άγρυπνα </a:t>
            </a:r>
            <a:r>
              <a:rPr lang="el-GR" dirty="0" err="1"/>
              <a:t>καί</a:t>
            </a:r>
            <a:r>
              <a:rPr lang="el-GR" dirty="0"/>
              <a:t> </a:t>
            </a:r>
            <a:r>
              <a:rPr lang="el-GR" dirty="0" err="1"/>
              <a:t>γιά</a:t>
            </a:r>
            <a:r>
              <a:rPr lang="el-GR" dirty="0"/>
              <a:t> </a:t>
            </a:r>
            <a:r>
              <a:rPr lang="el-GR" dirty="0" err="1"/>
              <a:t>τά</a:t>
            </a:r>
            <a:r>
              <a:rPr lang="el-GR" dirty="0"/>
              <a:t> σπαρτά </a:t>
            </a:r>
            <a:r>
              <a:rPr lang="el-GR" dirty="0" err="1"/>
              <a:t>καί</a:t>
            </a:r>
            <a:r>
              <a:rPr lang="el-GR" dirty="0"/>
              <a:t> </a:t>
            </a:r>
            <a:r>
              <a:rPr lang="el-GR" dirty="0" err="1"/>
              <a:t>γιά</a:t>
            </a:r>
            <a:r>
              <a:rPr lang="el-GR" dirty="0"/>
              <a:t> </a:t>
            </a:r>
            <a:r>
              <a:rPr lang="el-GR" dirty="0" err="1"/>
              <a:t>τή</a:t>
            </a:r>
            <a:r>
              <a:rPr lang="el-GR" dirty="0"/>
              <a:t> γονιμότητα </a:t>
            </a:r>
            <a:r>
              <a:rPr lang="el-GR" dirty="0" smtClean="0"/>
              <a:t>των γυναικών</a:t>
            </a:r>
            <a:r>
              <a:rPr lang="el-GR" dirty="0"/>
              <a:t>.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03219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39552" y="-1123595"/>
            <a:ext cx="8229600" cy="664163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 fontScale="85000" lnSpcReduction="10000"/>
          </a:bodyPr>
          <a:lstStyle/>
          <a:p>
            <a:r>
              <a:rPr lang="el-GR" dirty="0" err="1"/>
              <a:t>Στό</a:t>
            </a:r>
            <a:r>
              <a:rPr lang="el-GR" dirty="0"/>
              <a:t> μήνα </a:t>
            </a:r>
            <a:r>
              <a:rPr lang="el-GR" dirty="0" err="1"/>
              <a:t>Ποσειδεώνα</a:t>
            </a:r>
            <a:r>
              <a:rPr lang="el-GR" dirty="0"/>
              <a:t> (Δεκέμβριο) ή γιορτή Άλφα </a:t>
            </a:r>
            <a:r>
              <a:rPr lang="el-GR" dirty="0" smtClean="0"/>
              <a:t>έχει </a:t>
            </a:r>
            <a:r>
              <a:rPr lang="el-GR" dirty="0" err="1"/>
              <a:t>γιά</a:t>
            </a:r>
            <a:r>
              <a:rPr lang="el-GR" dirty="0"/>
              <a:t> σκοπό της </a:t>
            </a:r>
            <a:r>
              <a:rPr lang="el-GR" dirty="0" err="1"/>
              <a:t>νά</a:t>
            </a:r>
            <a:r>
              <a:rPr lang="el-GR" dirty="0"/>
              <a:t> </a:t>
            </a:r>
            <a:r>
              <a:rPr lang="el-GR" dirty="0" err="1"/>
              <a:t>προφυλάξη</a:t>
            </a:r>
            <a:r>
              <a:rPr lang="el-GR" dirty="0"/>
              <a:t> </a:t>
            </a:r>
            <a:r>
              <a:rPr lang="el-GR" dirty="0" err="1"/>
              <a:t>τό</a:t>
            </a:r>
            <a:r>
              <a:rPr lang="el-GR" dirty="0"/>
              <a:t> σπόρο </a:t>
            </a:r>
            <a:r>
              <a:rPr lang="el-GR" dirty="0" smtClean="0"/>
              <a:t>πού έχει </a:t>
            </a:r>
            <a:r>
              <a:rPr lang="el-GR" dirty="0"/>
              <a:t>βλαστήσει </a:t>
            </a:r>
            <a:r>
              <a:rPr lang="el-GR" dirty="0" err="1"/>
              <a:t>πιά</a:t>
            </a:r>
            <a:r>
              <a:rPr lang="el-GR" dirty="0"/>
              <a:t> </a:t>
            </a:r>
            <a:r>
              <a:rPr lang="el-GR" dirty="0" err="1"/>
              <a:t>άπό</a:t>
            </a:r>
            <a:r>
              <a:rPr lang="el-GR" dirty="0"/>
              <a:t> </a:t>
            </a:r>
            <a:r>
              <a:rPr lang="el-GR" dirty="0" err="1"/>
              <a:t>τή</a:t>
            </a:r>
            <a:r>
              <a:rPr lang="el-GR" dirty="0"/>
              <a:t> γη, </a:t>
            </a:r>
            <a:r>
              <a:rPr lang="el-GR" dirty="0" err="1"/>
              <a:t>δπως</a:t>
            </a:r>
            <a:r>
              <a:rPr lang="el-GR" dirty="0"/>
              <a:t> </a:t>
            </a:r>
            <a:r>
              <a:rPr lang="el-GR" dirty="0" err="1"/>
              <a:t>τά</a:t>
            </a:r>
            <a:r>
              <a:rPr lang="el-GR" dirty="0"/>
              <a:t> Θεσμοφόρια είχαν </a:t>
            </a:r>
            <a:r>
              <a:rPr lang="el-GR" dirty="0" smtClean="0"/>
              <a:t>για σκοπό </a:t>
            </a:r>
            <a:r>
              <a:rPr lang="el-GR" dirty="0" err="1"/>
              <a:t>νά</a:t>
            </a:r>
            <a:r>
              <a:rPr lang="el-GR" dirty="0"/>
              <a:t> προστατέψουν τούς </a:t>
            </a:r>
            <a:r>
              <a:rPr lang="el-GR" dirty="0" smtClean="0"/>
              <a:t>σπόρους.</a:t>
            </a:r>
            <a:br>
              <a:rPr lang="el-GR" dirty="0" smtClean="0"/>
            </a:br>
            <a:endParaRPr lang="el-GR" dirty="0" smtClean="0"/>
          </a:p>
          <a:p>
            <a:r>
              <a:rPr lang="el-GR" dirty="0"/>
              <a:t>Ό </a:t>
            </a:r>
            <a:r>
              <a:rPr lang="el-GR" dirty="0" err="1"/>
              <a:t>Άνθεστηριώνας</a:t>
            </a:r>
            <a:r>
              <a:rPr lang="el-GR" dirty="0"/>
              <a:t> ήταν </a:t>
            </a:r>
            <a:r>
              <a:rPr lang="el-GR" dirty="0" err="1"/>
              <a:t>έπίσης</a:t>
            </a:r>
            <a:r>
              <a:rPr lang="el-GR" dirty="0"/>
              <a:t> ό μήνας της </a:t>
            </a:r>
            <a:r>
              <a:rPr lang="el-GR" dirty="0" err="1" smtClean="0"/>
              <a:t>Χλοίαςτης</a:t>
            </a:r>
            <a:r>
              <a:rPr lang="el-GR" dirty="0" smtClean="0"/>
              <a:t> </a:t>
            </a:r>
            <a:r>
              <a:rPr lang="el-GR" dirty="0"/>
              <a:t>γιορτής της Δήμητρας Χλόης, </a:t>
            </a:r>
            <a:r>
              <a:rPr lang="el-GR" dirty="0" err="1"/>
              <a:t>καί</a:t>
            </a:r>
            <a:r>
              <a:rPr lang="el-GR" dirty="0"/>
              <a:t> </a:t>
            </a:r>
            <a:r>
              <a:rPr lang="el-GR" dirty="0" err="1"/>
              <a:t>τών</a:t>
            </a:r>
            <a:r>
              <a:rPr lang="el-GR" dirty="0"/>
              <a:t> Δ ι α σ ί ω ν, </a:t>
            </a:r>
            <a:r>
              <a:rPr lang="el-GR" dirty="0" smtClean="0"/>
              <a:t>της </a:t>
            </a:r>
            <a:r>
              <a:rPr lang="el-GR" dirty="0" err="1" smtClean="0"/>
              <a:t>πιό</a:t>
            </a:r>
            <a:r>
              <a:rPr lang="el-GR" dirty="0" smtClean="0"/>
              <a:t> </a:t>
            </a:r>
            <a:r>
              <a:rPr lang="el-GR" dirty="0"/>
              <a:t>μεγάλης </a:t>
            </a:r>
            <a:r>
              <a:rPr lang="el-GR" dirty="0" err="1"/>
              <a:t>άπό</a:t>
            </a:r>
            <a:r>
              <a:rPr lang="el-GR" dirty="0"/>
              <a:t> τις </a:t>
            </a:r>
            <a:r>
              <a:rPr lang="el-GR" dirty="0" err="1"/>
              <a:t>άθηναϊκές</a:t>
            </a:r>
            <a:r>
              <a:rPr lang="el-GR" dirty="0"/>
              <a:t> γιορτές </a:t>
            </a:r>
            <a:r>
              <a:rPr lang="el-GR" dirty="0" err="1"/>
              <a:t>πρός</a:t>
            </a:r>
            <a:r>
              <a:rPr lang="el-GR" dirty="0"/>
              <a:t> τιμήν του Δία.</a:t>
            </a:r>
          </a:p>
          <a:p>
            <a:r>
              <a:rPr lang="el-GR" dirty="0"/>
              <a:t>Κατά </a:t>
            </a:r>
            <a:r>
              <a:rPr lang="el-GR" dirty="0" err="1"/>
              <a:t>τή</a:t>
            </a:r>
            <a:r>
              <a:rPr lang="el-GR" dirty="0"/>
              <a:t> διάρκεια του </a:t>
            </a:r>
            <a:r>
              <a:rPr lang="el-GR" dirty="0" err="1"/>
              <a:t>Έλαφηβολιώνος</a:t>
            </a:r>
            <a:r>
              <a:rPr lang="el-GR" dirty="0"/>
              <a:t> (Μαρτίου) </a:t>
            </a:r>
            <a:r>
              <a:rPr lang="el-GR" dirty="0" smtClean="0"/>
              <a:t>πού σημείωνε </a:t>
            </a:r>
            <a:r>
              <a:rPr lang="el-GR" dirty="0"/>
              <a:t>το τέλος του χειμώνα </a:t>
            </a:r>
            <a:r>
              <a:rPr lang="el-GR" dirty="0" err="1"/>
              <a:t>καί</a:t>
            </a:r>
            <a:r>
              <a:rPr lang="el-GR" dirty="0"/>
              <a:t> το φθάσιμο της άνοιξης </a:t>
            </a:r>
            <a:r>
              <a:rPr lang="el-GR" dirty="0" smtClean="0"/>
              <a:t>έκαναν Ουσίες </a:t>
            </a:r>
            <a:r>
              <a:rPr lang="el-GR" dirty="0" err="1"/>
              <a:t>εύχαριστηριες</a:t>
            </a:r>
            <a:r>
              <a:rPr lang="el-GR" dirty="0"/>
              <a:t> </a:t>
            </a:r>
            <a:r>
              <a:rPr lang="el-GR" dirty="0" err="1"/>
              <a:t>στήν</a:t>
            </a:r>
            <a:r>
              <a:rPr lang="el-GR" dirty="0"/>
              <a:t> </a:t>
            </a:r>
            <a:r>
              <a:rPr lang="el-GR" dirty="0" err="1"/>
              <a:t>Άθηνα</a:t>
            </a:r>
            <a:r>
              <a:rPr lang="el-GR" dirty="0"/>
              <a:t> ( </a:t>
            </a:r>
            <a:r>
              <a:rPr lang="el-GR" dirty="0" err="1"/>
              <a:t>Προχαριστήρια</a:t>
            </a:r>
            <a:r>
              <a:rPr lang="el-GR" dirty="0"/>
              <a:t>) </a:t>
            </a:r>
            <a:r>
              <a:rPr lang="el-GR" dirty="0" smtClean="0"/>
              <a:t>και κυρίως </a:t>
            </a:r>
            <a:r>
              <a:rPr lang="el-GR" dirty="0"/>
              <a:t>γιόρταζαν </a:t>
            </a:r>
            <a:r>
              <a:rPr lang="el-GR" dirty="0" err="1"/>
              <a:t>τά</a:t>
            </a:r>
            <a:r>
              <a:rPr lang="el-GR" dirty="0"/>
              <a:t> Μεγάλα Διονύσια της </a:t>
            </a:r>
            <a:r>
              <a:rPr lang="el-GR" dirty="0" smtClean="0"/>
              <a:t>πόλης.</a:t>
            </a:r>
            <a:br>
              <a:rPr lang="el-GR" dirty="0" smtClean="0"/>
            </a:b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9751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 flipV="1">
            <a:off x="827584" y="-603448"/>
            <a:ext cx="8229600" cy="15800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6336704"/>
          </a:xfrm>
        </p:spPr>
        <p:txBody>
          <a:bodyPr>
            <a:normAutofit fontScale="85000" lnSpcReduction="20000"/>
          </a:bodyPr>
          <a:lstStyle/>
          <a:p>
            <a:r>
              <a:rPr lang="el-GR" dirty="0" smtClean="0"/>
              <a:t>Τέλος</a:t>
            </a:r>
            <a:r>
              <a:rPr lang="el-GR" dirty="0"/>
              <a:t>, τον τελευταίο μήνα του </a:t>
            </a:r>
            <a:r>
              <a:rPr lang="el-GR" dirty="0" err="1"/>
              <a:t>άθηναϊκου</a:t>
            </a:r>
            <a:r>
              <a:rPr lang="el-GR" dirty="0"/>
              <a:t> χρόνου, πού </a:t>
            </a:r>
            <a:r>
              <a:rPr lang="el-GR" dirty="0" smtClean="0"/>
              <a:t>λεγόταν </a:t>
            </a:r>
            <a:r>
              <a:rPr lang="el-GR" dirty="0" err="1" smtClean="0"/>
              <a:t>Σκίροφοριών</a:t>
            </a:r>
            <a:r>
              <a:rPr lang="el-GR" dirty="0" smtClean="0"/>
              <a:t> </a:t>
            </a:r>
            <a:r>
              <a:rPr lang="el-GR" dirty="0"/>
              <a:t>(’Ιούνιος) γιόρταζαν </a:t>
            </a:r>
            <a:r>
              <a:rPr lang="el-GR" dirty="0" err="1" smtClean="0"/>
              <a:t>τά</a:t>
            </a:r>
            <a:r>
              <a:rPr lang="el-GR" u="sng" dirty="0" smtClean="0"/>
              <a:t> </a:t>
            </a:r>
            <a:r>
              <a:rPr lang="el-GR" u="sng" dirty="0" err="1" smtClean="0"/>
              <a:t>Σκιροφόρια</a:t>
            </a:r>
            <a:r>
              <a:rPr lang="el-GR" dirty="0"/>
              <a:t>, γιορτή περιλάβαινε θυσία </a:t>
            </a:r>
            <a:r>
              <a:rPr lang="el-GR" dirty="0" smtClean="0"/>
              <a:t>κοινή </a:t>
            </a:r>
            <a:r>
              <a:rPr lang="el-GR" dirty="0" err="1" smtClean="0"/>
              <a:t>γιά</a:t>
            </a:r>
            <a:r>
              <a:rPr lang="el-GR" dirty="0" smtClean="0"/>
              <a:t> </a:t>
            </a:r>
            <a:r>
              <a:rPr lang="el-GR" dirty="0" err="1"/>
              <a:t>τή</a:t>
            </a:r>
            <a:r>
              <a:rPr lang="el-GR" dirty="0"/>
              <a:t> </a:t>
            </a:r>
            <a:r>
              <a:rPr lang="el-GR" dirty="0" smtClean="0"/>
              <a:t>Δήμητρα.</a:t>
            </a:r>
          </a:p>
          <a:p>
            <a:pPr marL="0" indent="0">
              <a:buNone/>
            </a:pPr>
            <a:r>
              <a:rPr lang="el-GR" dirty="0"/>
              <a:t> </a:t>
            </a:r>
            <a:r>
              <a:rPr lang="el-GR" dirty="0" smtClean="0"/>
              <a:t>   Επίσης υπήρχαν και άλλες γιορτές όπως:</a:t>
            </a:r>
            <a:br>
              <a:rPr lang="el-GR" dirty="0" smtClean="0"/>
            </a:b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err="1" smtClean="0"/>
              <a:t>Αρρηφόρια</a:t>
            </a:r>
            <a:endParaRPr lang="el-GR" dirty="0" smtClean="0"/>
          </a:p>
          <a:p>
            <a:pPr marL="0" indent="0">
              <a:buNone/>
            </a:pPr>
            <a:r>
              <a:rPr lang="el-GR" dirty="0" err="1" smtClean="0"/>
              <a:t>Πληντύρια</a:t>
            </a:r>
            <a:r>
              <a:rPr lang="el-GR" dirty="0" smtClean="0"/>
              <a:t> </a:t>
            </a:r>
            <a:br>
              <a:rPr lang="el-GR" dirty="0" smtClean="0"/>
            </a:br>
            <a:r>
              <a:rPr lang="el-GR" dirty="0" err="1" smtClean="0"/>
              <a:t>Μουνίχια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err="1" smtClean="0"/>
              <a:t>Προχαριστήρια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Γαμήλια</a:t>
            </a:r>
            <a:br>
              <a:rPr lang="el-GR" dirty="0" smtClean="0"/>
            </a:br>
            <a:r>
              <a:rPr lang="el-GR" dirty="0" smtClean="0"/>
              <a:t>Άλφα</a:t>
            </a:r>
            <a:br>
              <a:rPr lang="el-GR" dirty="0" smtClean="0"/>
            </a:br>
            <a:r>
              <a:rPr lang="el-GR" dirty="0" smtClean="0"/>
              <a:t>Χαλκεία</a:t>
            </a:r>
            <a:br>
              <a:rPr lang="el-GR" dirty="0" smtClean="0"/>
            </a:br>
            <a:r>
              <a:rPr lang="el-GR" dirty="0" err="1" smtClean="0"/>
              <a:t>Κατ’αγρούς</a:t>
            </a:r>
            <a:r>
              <a:rPr lang="el-GR" dirty="0" smtClean="0"/>
              <a:t> Διονύσια</a:t>
            </a:r>
            <a:r>
              <a:rPr lang="el-GR" dirty="0"/>
              <a:t/>
            </a:r>
            <a:br>
              <a:rPr lang="el-GR" dirty="0"/>
            </a:b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/>
            </a:r>
            <a:br>
              <a:rPr lang="el-GR" dirty="0" smtClean="0"/>
            </a:b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7806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l-GR" dirty="0" smtClean="0"/>
              <a:t>Μυστήρια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l-GR" sz="1050" dirty="0" err="1"/>
              <a:t>ίλατρευτικές</a:t>
            </a:r>
            <a:r>
              <a:rPr lang="el-GR" sz="1050" dirty="0"/>
              <a:t> εκδηλώσεις </a:t>
            </a:r>
            <a:r>
              <a:rPr lang="el-GR" sz="1050" dirty="0" err="1"/>
              <a:t>τής</a:t>
            </a:r>
            <a:r>
              <a:rPr lang="el-GR" sz="1050" dirty="0"/>
              <a:t> πόλης τους </a:t>
            </a:r>
            <a:r>
              <a:rPr lang="el-GR" sz="1050" dirty="0" err="1"/>
              <a:t>καί</a:t>
            </a:r>
            <a:r>
              <a:rPr lang="el-GR" sz="1050" dirty="0"/>
              <a:t> </a:t>
            </a:r>
            <a:r>
              <a:rPr lang="el-GR" sz="1050" dirty="0" err="1"/>
              <a:t>οί</a:t>
            </a:r>
            <a:r>
              <a:rPr lang="el-GR" sz="1050" dirty="0"/>
              <a:t> λατρευτικές</a:t>
            </a:r>
          </a:p>
          <a:p>
            <a:pPr marL="0" indent="0" algn="just">
              <a:buNone/>
            </a:pPr>
            <a:r>
              <a:rPr lang="el-GR" sz="1050" dirty="0"/>
              <a:t>εκδηλώσεις </a:t>
            </a:r>
            <a:r>
              <a:rPr lang="el-GR" sz="1050" dirty="0" err="1"/>
              <a:t>τών</a:t>
            </a:r>
            <a:r>
              <a:rPr lang="el-GR" sz="1050" dirty="0"/>
              <a:t> πανελληνίων ιερών ήταν </a:t>
            </a:r>
            <a:r>
              <a:rPr lang="el-GR" sz="1050" dirty="0" err="1"/>
              <a:t>άρκετές</a:t>
            </a:r>
            <a:r>
              <a:rPr lang="el-GR" sz="1050" dirty="0"/>
              <a:t> </a:t>
            </a:r>
            <a:r>
              <a:rPr lang="el-GR" sz="1050" dirty="0" err="1"/>
              <a:t>γιά</a:t>
            </a:r>
            <a:r>
              <a:rPr lang="el-GR" sz="1050" dirty="0"/>
              <a:t> </a:t>
            </a:r>
            <a:r>
              <a:rPr lang="el-GR" sz="1050" dirty="0" err="1"/>
              <a:t>νά</a:t>
            </a:r>
            <a:r>
              <a:rPr lang="el-GR" sz="1050" dirty="0"/>
              <a:t> </a:t>
            </a:r>
            <a:r>
              <a:rPr lang="el-GR" sz="1050" dirty="0" err="1"/>
              <a:t>ικανο</a:t>
            </a:r>
            <a:r>
              <a:rPr lang="el-GR" sz="1050" dirty="0"/>
              <a:t>­</a:t>
            </a:r>
          </a:p>
          <a:p>
            <a:pPr marL="0" indent="0" algn="just">
              <a:buNone/>
            </a:pPr>
            <a:r>
              <a:rPr lang="el-GR" sz="1050" dirty="0"/>
              <a:t>ποιήσουν τις θρησκευτικές </a:t>
            </a:r>
            <a:r>
              <a:rPr lang="el-GR" sz="1050" dirty="0" err="1"/>
              <a:t>άνάγκες</a:t>
            </a:r>
            <a:r>
              <a:rPr lang="el-GR" sz="1050" dirty="0"/>
              <a:t> του ελληνικού </a:t>
            </a:r>
            <a:r>
              <a:rPr lang="el-GR" sz="1050" dirty="0" err="1"/>
              <a:t>λαου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/>
              <a:t>: απευθύνονταν </a:t>
            </a:r>
            <a:r>
              <a:rPr lang="el-GR" sz="1050" dirty="0" err="1"/>
              <a:t>στούς</a:t>
            </a:r>
            <a:r>
              <a:rPr lang="el-GR" sz="1050" dirty="0"/>
              <a:t> θεούς </a:t>
            </a:r>
            <a:r>
              <a:rPr lang="el-GR" sz="1050" dirty="0" err="1"/>
              <a:t>άποβλέ</a:t>
            </a:r>
            <a:r>
              <a:rPr lang="el-GR" sz="1050" dirty="0"/>
              <a:t>-</a:t>
            </a:r>
          </a:p>
          <a:p>
            <a:pPr marL="0" indent="0" algn="just">
              <a:buNone/>
            </a:pPr>
            <a:r>
              <a:rPr lang="el-GR" sz="1050" dirty="0" err="1"/>
              <a:t>ποντας</a:t>
            </a:r>
            <a:r>
              <a:rPr lang="el-GR" sz="1050" dirty="0"/>
              <a:t> </a:t>
            </a:r>
            <a:r>
              <a:rPr lang="el-GR" sz="1050" dirty="0" err="1"/>
              <a:t>στήν</a:t>
            </a:r>
            <a:r>
              <a:rPr lang="el-GR" sz="1050" dirty="0"/>
              <a:t> </a:t>
            </a:r>
            <a:r>
              <a:rPr lang="el-GR" sz="1050" dirty="0" err="1"/>
              <a:t>όμαδική</a:t>
            </a:r>
            <a:r>
              <a:rPr lang="el-GR" sz="1050" dirty="0"/>
              <a:t> </a:t>
            </a:r>
            <a:r>
              <a:rPr lang="el-GR" sz="1050" dirty="0" err="1"/>
              <a:t>εύτυχία</a:t>
            </a:r>
            <a:r>
              <a:rPr lang="el-GR" sz="1050" dirty="0"/>
              <a:t> </a:t>
            </a:r>
            <a:r>
              <a:rPr lang="el-GR" sz="1050" dirty="0" err="1"/>
              <a:t>τών</a:t>
            </a:r>
            <a:r>
              <a:rPr lang="el-GR" sz="1050" dirty="0"/>
              <a:t> πόλεων ή </a:t>
            </a:r>
            <a:r>
              <a:rPr lang="el-GR" sz="1050" dirty="0" err="1"/>
              <a:t>άκόμη</a:t>
            </a:r>
            <a:r>
              <a:rPr lang="el-GR" sz="1050" dirty="0"/>
              <a:t> ολόκληρης</a:t>
            </a:r>
          </a:p>
          <a:p>
            <a:pPr marL="0" indent="0" algn="just">
              <a:buNone/>
            </a:pPr>
            <a:r>
              <a:rPr lang="el-GR" sz="1050" dirty="0" err="1"/>
              <a:t>τής</a:t>
            </a:r>
            <a:r>
              <a:rPr lang="el-GR" sz="1050" dirty="0"/>
              <a:t> Ελλάδος, </a:t>
            </a:r>
            <a:r>
              <a:rPr lang="el-GR" sz="1050" dirty="0" err="1"/>
              <a:t>άλλά</a:t>
            </a:r>
            <a:r>
              <a:rPr lang="el-GR" sz="1050" dirty="0"/>
              <a:t> </a:t>
            </a:r>
            <a:r>
              <a:rPr lang="el-GR" sz="1050" dirty="0" err="1"/>
              <a:t>δέν</a:t>
            </a:r>
            <a:r>
              <a:rPr lang="el-GR" sz="1050" dirty="0"/>
              <a:t> </a:t>
            </a:r>
            <a:r>
              <a:rPr lang="el-GR" sz="1050" dirty="0" err="1"/>
              <a:t>ένδιαφέρονταν</a:t>
            </a:r>
            <a:r>
              <a:rPr lang="el-GR" sz="1050" dirty="0"/>
              <a:t> καθόλου </a:t>
            </a:r>
            <a:r>
              <a:rPr lang="el-GR" sz="1050" dirty="0" err="1"/>
              <a:t>γιά</a:t>
            </a:r>
            <a:r>
              <a:rPr lang="el-GR" sz="1050" dirty="0"/>
              <a:t> </a:t>
            </a:r>
            <a:r>
              <a:rPr lang="el-GR" sz="1050" dirty="0" err="1"/>
              <a:t>τήν</a:t>
            </a:r>
            <a:r>
              <a:rPr lang="el-GR" sz="1050" dirty="0"/>
              <a:t> </a:t>
            </a:r>
            <a:r>
              <a:rPr lang="el-GR" sz="1050" dirty="0" err="1"/>
              <a:t>άτομική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/>
              <a:t>ευτυχία του </a:t>
            </a:r>
            <a:r>
              <a:rPr lang="el-GR" sz="1050" dirty="0" err="1"/>
              <a:t>άνθρώπινου</a:t>
            </a:r>
            <a:r>
              <a:rPr lang="el-GR" sz="1050" dirty="0"/>
              <a:t> </a:t>
            </a:r>
            <a:r>
              <a:rPr lang="el-GR" sz="1050" dirty="0" err="1"/>
              <a:t>βντος</a:t>
            </a:r>
            <a:r>
              <a:rPr lang="el-GR" sz="1050" dirty="0"/>
              <a:t> </a:t>
            </a:r>
          </a:p>
          <a:p>
            <a:pPr marL="0" indent="0" algn="just">
              <a:buNone/>
            </a:pPr>
            <a:r>
              <a:rPr lang="el-GR" sz="1050" dirty="0"/>
              <a:t>Σχετικά μ* </a:t>
            </a:r>
            <a:r>
              <a:rPr lang="el-GR" sz="1050" dirty="0" err="1"/>
              <a:t>αύτό</a:t>
            </a:r>
            <a:r>
              <a:rPr lang="el-GR" sz="1050" dirty="0"/>
              <a:t> </a:t>
            </a:r>
            <a:r>
              <a:rPr lang="el-GR" sz="1050" dirty="0" err="1"/>
              <a:t>τό</a:t>
            </a:r>
            <a:r>
              <a:rPr lang="el-GR" sz="1050" dirty="0"/>
              <a:t> θέμα, </a:t>
            </a:r>
            <a:r>
              <a:rPr lang="el-GR" sz="1050" dirty="0" err="1"/>
              <a:t>οί</a:t>
            </a:r>
            <a:r>
              <a:rPr lang="el-GR" sz="1050" dirty="0"/>
              <a:t> θρησκείες πού είχαν σχέση</a:t>
            </a:r>
          </a:p>
          <a:p>
            <a:pPr marL="0" indent="0" algn="just">
              <a:buNone/>
            </a:pPr>
            <a:r>
              <a:rPr lang="el-GR" sz="1050" dirty="0" err="1"/>
              <a:t>μέ</a:t>
            </a:r>
            <a:r>
              <a:rPr lang="el-GR" sz="1050" dirty="0"/>
              <a:t> </a:t>
            </a:r>
            <a:r>
              <a:rPr lang="el-GR" sz="1050" dirty="0" err="1"/>
              <a:t>τά</a:t>
            </a:r>
            <a:r>
              <a:rPr lang="el-GR" sz="1050" dirty="0"/>
              <a:t> μυστήρια, υπόσχονταν </a:t>
            </a:r>
            <a:r>
              <a:rPr lang="el-GR" sz="1050" dirty="0" err="1"/>
              <a:t>στούς</a:t>
            </a:r>
            <a:r>
              <a:rPr lang="el-GR" sz="1050" dirty="0"/>
              <a:t> οπαδούς τους </a:t>
            </a:r>
            <a:r>
              <a:rPr lang="el-GR" sz="1050" dirty="0" err="1"/>
              <a:t>μιά</a:t>
            </a:r>
            <a:r>
              <a:rPr lang="el-GR" sz="1050" dirty="0"/>
              <a:t> </a:t>
            </a:r>
            <a:r>
              <a:rPr lang="el-GR" sz="1050" dirty="0" err="1"/>
              <a:t>εύτυχισμένη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 err="1"/>
              <a:t>άθανασία</a:t>
            </a:r>
            <a:r>
              <a:rPr lang="el-GR" sz="1050" dirty="0"/>
              <a:t>, εάν </a:t>
            </a:r>
            <a:r>
              <a:rPr lang="el-GR" sz="1050" dirty="0" err="1"/>
              <a:t>έμυοΰντο</a:t>
            </a:r>
            <a:r>
              <a:rPr lang="el-GR" sz="1050" dirty="0"/>
              <a:t> </a:t>
            </a:r>
            <a:r>
              <a:rPr lang="el-GR" sz="1050" dirty="0" err="1"/>
              <a:t>καί</a:t>
            </a:r>
            <a:r>
              <a:rPr lang="el-GR" sz="1050" dirty="0"/>
              <a:t> παρακολουθούσαν τις τελετές, </a:t>
            </a:r>
            <a:r>
              <a:rPr lang="el-GR" sz="1050" dirty="0" err="1"/>
              <a:t>άνε</a:t>
            </a:r>
            <a:r>
              <a:rPr lang="el-GR" sz="1050" dirty="0"/>
              <a:t>-</a:t>
            </a:r>
          </a:p>
          <a:p>
            <a:pPr marL="0" indent="0" algn="just">
              <a:buNone/>
            </a:pPr>
            <a:r>
              <a:rPr lang="el-GR" sz="1050" dirty="0" err="1"/>
              <a:t>ξάρτητα</a:t>
            </a:r>
            <a:r>
              <a:rPr lang="el-GR" sz="1050" dirty="0"/>
              <a:t> </a:t>
            </a:r>
            <a:r>
              <a:rPr lang="el-GR" sz="1050" dirty="0" err="1"/>
              <a:t>άπό</a:t>
            </a:r>
            <a:r>
              <a:rPr lang="el-GR" sz="1050" dirty="0"/>
              <a:t> κάθε έννοια καλής ή κακής διαγωγής* είχαν λοιπόν</a:t>
            </a:r>
          </a:p>
          <a:p>
            <a:pPr marL="0" indent="0" algn="just">
              <a:buNone/>
            </a:pPr>
            <a:r>
              <a:rPr lang="el-GR" sz="1050" dirty="0" err="1"/>
              <a:t>γιά</a:t>
            </a:r>
            <a:r>
              <a:rPr lang="el-GR" sz="1050" dirty="0"/>
              <a:t> σκοπό τους </a:t>
            </a:r>
            <a:r>
              <a:rPr lang="el-GR" sz="1050" dirty="0" err="1"/>
              <a:t>τήν</a:t>
            </a:r>
            <a:r>
              <a:rPr lang="el-GR" sz="1050" dirty="0"/>
              <a:t> προσωπική σωτηρία </a:t>
            </a:r>
            <a:r>
              <a:rPr lang="el-GR" sz="1050" dirty="0" err="1"/>
              <a:t>τών</a:t>
            </a:r>
            <a:r>
              <a:rPr lang="el-GR" sz="1050" dirty="0"/>
              <a:t> </a:t>
            </a:r>
            <a:r>
              <a:rPr lang="el-GR" sz="1050" dirty="0" err="1"/>
              <a:t>άνθρώπων</a:t>
            </a:r>
            <a:r>
              <a:rPr lang="el-GR" sz="1050" dirty="0"/>
              <a:t>. Ή</a:t>
            </a:r>
          </a:p>
          <a:p>
            <a:pPr marL="0" indent="0" algn="just">
              <a:buNone/>
            </a:pPr>
            <a:r>
              <a:rPr lang="el-GR" sz="1050" dirty="0" err="1"/>
              <a:t>τά</a:t>
            </a:r>
            <a:r>
              <a:rPr lang="el-GR" sz="1050" dirty="0"/>
              <a:t> μυστήρια </a:t>
            </a:r>
            <a:r>
              <a:rPr lang="el-GR" sz="1050" dirty="0" err="1"/>
              <a:t>τής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/>
              <a:t>Ελευσίνας, </a:t>
            </a:r>
            <a:r>
              <a:rPr lang="el-GR" sz="1050" dirty="0" err="1"/>
              <a:t>άναγνωρισμένα</a:t>
            </a:r>
            <a:r>
              <a:rPr lang="el-GR" sz="1050" dirty="0"/>
              <a:t> </a:t>
            </a:r>
            <a:r>
              <a:rPr lang="el-GR" sz="1050" dirty="0" err="1"/>
              <a:t>καί</a:t>
            </a:r>
            <a:r>
              <a:rPr lang="el-GR" sz="1050" dirty="0"/>
              <a:t> προστατευόμενα </a:t>
            </a:r>
            <a:r>
              <a:rPr lang="el-GR" sz="1050" dirty="0" err="1"/>
              <a:t>άπό</a:t>
            </a:r>
            <a:r>
              <a:rPr lang="el-GR" sz="1050" dirty="0"/>
              <a:t> </a:t>
            </a:r>
            <a:r>
              <a:rPr lang="el-GR" sz="1050" dirty="0" err="1"/>
              <a:t>τήν</a:t>
            </a:r>
            <a:r>
              <a:rPr lang="el-GR" sz="1050" dirty="0"/>
              <a:t> ’Αθήνα,</a:t>
            </a:r>
          </a:p>
          <a:p>
            <a:pPr marL="0" indent="0" algn="just">
              <a:buNone/>
            </a:pPr>
            <a:r>
              <a:rPr lang="el-GR" sz="1050" dirty="0"/>
              <a:t>γιορτάζονταν </a:t>
            </a:r>
            <a:r>
              <a:rPr lang="el-GR" sz="1050" dirty="0" err="1"/>
              <a:t>τό</a:t>
            </a:r>
            <a:r>
              <a:rPr lang="el-GR" sz="1050" dirty="0"/>
              <a:t> Βοηδρομιώνα (Σεπτέμβριο) </a:t>
            </a:r>
            <a:r>
              <a:rPr lang="el-GR" sz="1050" dirty="0" err="1"/>
              <a:t>πρός</a:t>
            </a:r>
            <a:r>
              <a:rPr lang="el-GR" sz="1050" dirty="0"/>
              <a:t> τιμή </a:t>
            </a:r>
            <a:r>
              <a:rPr lang="el-GR" sz="1050" dirty="0" err="1"/>
              <a:t>τής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/>
              <a:t>Δήμητρας </a:t>
            </a:r>
            <a:r>
              <a:rPr lang="el-GR" sz="1050" dirty="0" err="1"/>
              <a:t>καί</a:t>
            </a:r>
            <a:r>
              <a:rPr lang="el-GR" sz="1050" dirty="0"/>
              <a:t> </a:t>
            </a:r>
            <a:r>
              <a:rPr lang="el-GR" sz="1050" dirty="0" err="1"/>
              <a:t>τής</a:t>
            </a:r>
            <a:r>
              <a:rPr lang="el-GR" sz="1050" dirty="0"/>
              <a:t> θυγατέρας της Κόρης (</a:t>
            </a:r>
          </a:p>
          <a:p>
            <a:pPr marL="0" indent="0" algn="just">
              <a:buNone/>
            </a:pPr>
            <a:r>
              <a:rPr lang="el-GR" sz="1050" dirty="0"/>
              <a:t>. Στις 14 του Βοηδρομιώνος </a:t>
            </a:r>
            <a:r>
              <a:rPr lang="el-GR" sz="1050" dirty="0" err="1"/>
              <a:t>τά</a:t>
            </a:r>
            <a:r>
              <a:rPr lang="el-GR" sz="1050" dirty="0"/>
              <a:t> ιερά πράγματα</a:t>
            </a:r>
          </a:p>
          <a:p>
            <a:pPr marL="0" indent="0" algn="just">
              <a:buNone/>
            </a:pPr>
            <a:r>
              <a:rPr lang="el-GR" sz="1050" dirty="0"/>
              <a:t>(ιερά) μέσα σ’ </a:t>
            </a:r>
            <a:r>
              <a:rPr lang="el-GR" sz="1050" dirty="0" err="1"/>
              <a:t>ενα</a:t>
            </a:r>
            <a:r>
              <a:rPr lang="el-GR" sz="1050" dirty="0"/>
              <a:t> </a:t>
            </a:r>
            <a:r>
              <a:rPr lang="el-GR" sz="1050" dirty="0" err="1"/>
              <a:t>καννστρι</a:t>
            </a:r>
            <a:r>
              <a:rPr lang="el-GR" sz="1050" dirty="0"/>
              <a:t> </a:t>
            </a:r>
            <a:r>
              <a:rPr lang="el-GR" sz="1050" dirty="0" err="1"/>
              <a:t>τά</a:t>
            </a:r>
            <a:r>
              <a:rPr lang="el-GR" sz="1050" dirty="0"/>
              <a:t> πήγαιναν </a:t>
            </a:r>
            <a:r>
              <a:rPr lang="el-GR" sz="1050" dirty="0" err="1"/>
              <a:t>μέ</a:t>
            </a:r>
            <a:r>
              <a:rPr lang="el-GR" sz="1050" dirty="0"/>
              <a:t> μεγάλη πομπή</a:t>
            </a:r>
          </a:p>
          <a:p>
            <a:pPr marL="0" indent="0" algn="just">
              <a:buNone/>
            </a:pPr>
            <a:r>
              <a:rPr lang="el-GR" sz="1050" dirty="0" err="1"/>
              <a:t>άπό</a:t>
            </a:r>
            <a:r>
              <a:rPr lang="el-GR" sz="1050" dirty="0"/>
              <a:t> </a:t>
            </a:r>
            <a:r>
              <a:rPr lang="el-GR" sz="1050" dirty="0" err="1"/>
              <a:t>τήν</a:t>
            </a:r>
            <a:r>
              <a:rPr lang="el-GR" sz="1050" dirty="0"/>
              <a:t> Ελευσίνα </a:t>
            </a:r>
            <a:r>
              <a:rPr lang="el-GR" sz="1050" dirty="0" err="1"/>
              <a:t>στήν</a:t>
            </a:r>
            <a:r>
              <a:rPr lang="el-GR" sz="1050" dirty="0"/>
              <a:t> ’Αθήνα, </a:t>
            </a:r>
            <a:r>
              <a:rPr lang="el-GR" sz="1050" dirty="0" err="1"/>
              <a:t>δπου</a:t>
            </a:r>
            <a:r>
              <a:rPr lang="el-GR" sz="1050" dirty="0"/>
              <a:t> </a:t>
            </a:r>
            <a:r>
              <a:rPr lang="el-GR" sz="1050" dirty="0" err="1"/>
              <a:t>τά</a:t>
            </a:r>
            <a:r>
              <a:rPr lang="el-GR" sz="1050" dirty="0"/>
              <a:t> τοποθετούσαν </a:t>
            </a:r>
            <a:r>
              <a:rPr lang="el-GR" sz="1050" dirty="0" err="1"/>
              <a:t>στό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 err="1"/>
              <a:t>Έλευσινιον</a:t>
            </a:r>
            <a:r>
              <a:rPr lang="el-GR" sz="1050" dirty="0"/>
              <a:t>.</a:t>
            </a:r>
          </a:p>
          <a:p>
            <a:pPr marL="0" indent="0" algn="just">
              <a:buNone/>
            </a:pPr>
            <a:r>
              <a:rPr lang="el-GR" sz="1050" dirty="0"/>
              <a:t>Στις 16, </a:t>
            </a:r>
            <a:r>
              <a:rPr lang="el-GR" sz="1050" dirty="0" err="1"/>
              <a:t>οί</a:t>
            </a:r>
            <a:r>
              <a:rPr lang="el-GR" sz="1050" dirty="0"/>
              <a:t> μύστες πήγαιναν</a:t>
            </a:r>
          </a:p>
          <a:p>
            <a:pPr marL="0" indent="0" algn="just">
              <a:buNone/>
            </a:pPr>
            <a:r>
              <a:rPr lang="el-GR" sz="1050" dirty="0"/>
              <a:t>&lt;</a:t>
            </a:r>
            <a:r>
              <a:rPr lang="el-GR" sz="1050" dirty="0" err="1"/>
              <a:t>ιτόν</a:t>
            </a:r>
            <a:r>
              <a:rPr lang="el-GR" sz="1050" dirty="0"/>
              <a:t> </a:t>
            </a:r>
            <a:r>
              <a:rPr lang="el-GR" sz="1050" dirty="0" err="1"/>
              <a:t>δρμο</a:t>
            </a:r>
            <a:r>
              <a:rPr lang="el-GR" sz="1050" dirty="0"/>
              <a:t> του Φαλήρου </a:t>
            </a:r>
            <a:r>
              <a:rPr lang="el-GR" sz="1050" dirty="0" err="1"/>
              <a:t>γιά</a:t>
            </a:r>
            <a:r>
              <a:rPr lang="el-GR" sz="1050" dirty="0"/>
              <a:t> </a:t>
            </a:r>
            <a:r>
              <a:rPr lang="el-GR" sz="1050" dirty="0" err="1"/>
              <a:t>μιά</a:t>
            </a:r>
            <a:r>
              <a:rPr lang="el-GR" sz="1050" dirty="0"/>
              <a:t> περίεργη τελετή εξαγνισμού :</a:t>
            </a:r>
          </a:p>
          <a:p>
            <a:pPr marL="0" indent="0" algn="just">
              <a:buNone/>
            </a:pPr>
            <a:r>
              <a:rPr lang="el-GR" sz="1050" dirty="0"/>
              <a:t>Μόλις έδιναν </a:t>
            </a:r>
            <a:r>
              <a:rPr lang="el-GR" sz="1050" dirty="0" err="1"/>
              <a:t>οί</a:t>
            </a:r>
            <a:r>
              <a:rPr lang="el-GR" sz="1050" dirty="0"/>
              <a:t> ιερείς </a:t>
            </a:r>
            <a:r>
              <a:rPr lang="el-GR" sz="1050" dirty="0" err="1"/>
              <a:t>τήν</a:t>
            </a:r>
            <a:r>
              <a:rPr lang="el-GR" sz="1050" dirty="0"/>
              <a:t> εντολή : «</a:t>
            </a:r>
            <a:r>
              <a:rPr lang="el-GR" sz="1050" dirty="0" err="1"/>
              <a:t>Στή</a:t>
            </a:r>
            <a:r>
              <a:rPr lang="el-GR" sz="1050" dirty="0"/>
              <a:t> θάλασσα </a:t>
            </a:r>
            <a:r>
              <a:rPr lang="el-GR" sz="1050" dirty="0" err="1"/>
              <a:t>οί</a:t>
            </a:r>
            <a:r>
              <a:rPr lang="el-GR" sz="1050" dirty="0"/>
              <a:t> μύστες»,</a:t>
            </a:r>
          </a:p>
          <a:p>
            <a:pPr marL="0" indent="0" algn="just">
              <a:buNone/>
            </a:pPr>
            <a:r>
              <a:rPr lang="el-GR" sz="1050" dirty="0"/>
              <a:t>καθένας </a:t>
            </a:r>
            <a:r>
              <a:rPr lang="el-GR" sz="1050" dirty="0" err="1"/>
              <a:t>άπ</a:t>
            </a:r>
            <a:r>
              <a:rPr lang="el-GR" sz="1050" dirty="0"/>
              <a:t>* </a:t>
            </a:r>
            <a:r>
              <a:rPr lang="el-GR" sz="1050" dirty="0" err="1"/>
              <a:t>αύτούς</a:t>
            </a:r>
            <a:r>
              <a:rPr lang="el-GR" sz="1050" dirty="0"/>
              <a:t> έτρεχε </a:t>
            </a:r>
            <a:r>
              <a:rPr lang="el-GR" sz="1050" dirty="0" err="1"/>
              <a:t>νά</a:t>
            </a:r>
            <a:r>
              <a:rPr lang="el-GR" sz="1050" dirty="0"/>
              <a:t> </a:t>
            </a:r>
            <a:r>
              <a:rPr lang="el-GR" sz="1050" dirty="0" err="1"/>
              <a:t>βουτήξη</a:t>
            </a:r>
            <a:r>
              <a:rPr lang="el-GR" sz="1050" dirty="0"/>
              <a:t> </a:t>
            </a:r>
            <a:r>
              <a:rPr lang="el-GR" sz="1050" dirty="0" err="1"/>
              <a:t>στή</a:t>
            </a:r>
            <a:r>
              <a:rPr lang="el-GR" sz="1050" dirty="0"/>
              <a:t> θάλασσα σέρνοντας </a:t>
            </a:r>
            <a:r>
              <a:rPr lang="el-GR" sz="1050" dirty="0" err="1"/>
              <a:t>άπό</a:t>
            </a:r>
            <a:endParaRPr lang="el-GR" sz="1050" dirty="0"/>
          </a:p>
          <a:p>
            <a:pPr marL="0" indent="0" algn="just">
              <a:buNone/>
            </a:pPr>
            <a:r>
              <a:rPr lang="el-GR" sz="1050" dirty="0"/>
              <a:t>πίσω του ένα γουρουνάκι, πού </a:t>
            </a:r>
            <a:r>
              <a:rPr lang="el-GR" sz="1050" dirty="0" err="1"/>
              <a:t>άμέσως</a:t>
            </a:r>
            <a:r>
              <a:rPr lang="el-GR" sz="1050" dirty="0"/>
              <a:t> μετά θυσιαζόταν50</a:t>
            </a:r>
          </a:p>
        </p:txBody>
      </p:sp>
    </p:spTree>
    <p:extLst>
      <p:ext uri="{BB962C8B-B14F-4D97-AF65-F5344CB8AC3E}">
        <p14:creationId xmlns:p14="http://schemas.microsoft.com/office/powerpoint/2010/main" val="1632095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Κηδεστία - Εταιρία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/>
              <a:t>Κηδεστία  κατά τους  H.G. </a:t>
            </a:r>
            <a:r>
              <a:rPr lang="el-GR" dirty="0" err="1"/>
              <a:t>Liddell</a:t>
            </a:r>
            <a:r>
              <a:rPr lang="el-GR" dirty="0"/>
              <a:t> &amp; R. </a:t>
            </a:r>
            <a:r>
              <a:rPr lang="el-GR" dirty="0" err="1"/>
              <a:t>Scott</a:t>
            </a:r>
            <a:r>
              <a:rPr lang="el-GR" dirty="0"/>
              <a:t> σημαίνει συγγένεια από γάμο. Σύμφωνα με το σχολικό βιβλίο τον Αρχαίων σημαίνει συγγένεια εξ αγχιστείας.</a:t>
            </a:r>
          </a:p>
          <a:p>
            <a:r>
              <a:rPr lang="el-GR" dirty="0"/>
              <a:t>Εταιρεία ή εταιρία,   (</a:t>
            </a:r>
            <a:r>
              <a:rPr lang="el-GR" dirty="0" err="1"/>
              <a:t>ἑταῖρος</a:t>
            </a:r>
            <a:r>
              <a:rPr lang="el-GR" dirty="0"/>
              <a:t>) 1. συντροφιά, παρέα, σύνδεσμος, οργάνωση, σωματείο, συνεταιρισμός, σύλλογος, συντεχνία, αδελφότητα, σε </a:t>
            </a:r>
            <a:r>
              <a:rPr lang="el-GR" dirty="0" err="1"/>
              <a:t>Ηρόδ</a:t>
            </a:r>
            <a:r>
              <a:rPr lang="el-GR" dirty="0"/>
              <a:t>., Αττ. 2. στην Αθήνα, πολιτικός σύλλογος, όμιλος ή σωματείο, ένωση για εξυπηρέτηση κομματικών σκοπών, σε </a:t>
            </a:r>
            <a:r>
              <a:rPr lang="el-GR" dirty="0" err="1"/>
              <a:t>Θουκ</a:t>
            </a:r>
            <a:r>
              <a:rPr lang="el-GR" dirty="0"/>
              <a:t>. κ.λπ. II. γενικά, φιλική σχέση, φιλία, σε </a:t>
            </a:r>
            <a:r>
              <a:rPr lang="el-GR" dirty="0" err="1"/>
              <a:t>Δημ</a:t>
            </a:r>
            <a:r>
              <a:rPr lang="el-GR" dirty="0"/>
              <a:t>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48334342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574</Words>
  <Application>Microsoft Office PowerPoint</Application>
  <PresentationFormat>Προβολή στην οθόνη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7</vt:i4>
      </vt:variant>
    </vt:vector>
  </HeadingPairs>
  <TitlesOfParts>
    <vt:vector size="8" baseType="lpstr">
      <vt:lpstr>Θέμα του Office</vt:lpstr>
      <vt:lpstr>ΓΙΟΡΤΕΣ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Μυστήρια</vt:lpstr>
      <vt:lpstr>Κηδεστία - Εταιρία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ΓΙΟΡΤΕΣ</dc:title>
  <dc:creator>pc8</dc:creator>
  <cp:lastModifiedBy>pc8</cp:lastModifiedBy>
  <cp:revision>7</cp:revision>
  <dcterms:created xsi:type="dcterms:W3CDTF">2015-01-27T09:54:57Z</dcterms:created>
  <dcterms:modified xsi:type="dcterms:W3CDTF">2015-01-27T10:47:15Z</dcterms:modified>
</cp:coreProperties>
</file>