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2" r:id="rId4"/>
    <p:sldId id="263" r:id="rId5"/>
    <p:sldId id="257" r:id="rId6"/>
    <p:sldId id="258" r:id="rId7"/>
    <p:sldId id="259" r:id="rId8"/>
    <p:sldId id="260" r:id="rId9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6/1/2015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6/1/2015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6/1/2015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6/1/2015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6/1/2015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6/1/2015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6/1/2015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6/1/2015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6/1/2015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6/1/2015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6/1/2015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53615-BFDE-46DE-814C-47EC6EF6D371}" type="datetimeFigureOut">
              <a:rPr lang="el-GR" smtClean="0"/>
              <a:t>6/1/2015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akxikon.gr/content/view/1488/4678/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722" y="0"/>
            <a:ext cx="919872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dirty="0" smtClean="0"/>
              <a:t>Λαϊκή Ποίηση της </a:t>
            </a:r>
            <a:r>
              <a:rPr lang="el-GR" dirty="0"/>
              <a:t>Α</a:t>
            </a:r>
            <a:r>
              <a:rPr lang="el-GR" dirty="0" smtClean="0"/>
              <a:t>φρικής</a:t>
            </a:r>
            <a:endParaRPr lang="el-GR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l-GR" dirty="0" smtClean="0"/>
              <a:t>Βέρβεροι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206259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0"/>
            <a:ext cx="91995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Βέρβεροι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l-GR" dirty="0"/>
              <a:t>Η λέξη </a:t>
            </a:r>
            <a:r>
              <a:rPr lang="el-GR" b="1" dirty="0"/>
              <a:t>Βέρβερος</a:t>
            </a:r>
            <a:r>
              <a:rPr lang="el-GR" dirty="0"/>
              <a:t> προέρχεται από την αραβική λέξη </a:t>
            </a:r>
            <a:r>
              <a:rPr lang="el-GR" dirty="0" err="1"/>
              <a:t>Al</a:t>
            </a:r>
            <a:r>
              <a:rPr lang="el-GR" dirty="0"/>
              <a:t> </a:t>
            </a:r>
            <a:r>
              <a:rPr lang="el-GR" dirty="0" err="1"/>
              <a:t>Barbar</a:t>
            </a:r>
            <a:r>
              <a:rPr lang="el-GR" dirty="0"/>
              <a:t>, η οποία με τη σειρά της προήλθε από την ελληνική λέξη </a:t>
            </a:r>
            <a:r>
              <a:rPr lang="el-GR" i="1" dirty="0" smtClean="0"/>
              <a:t>βάρβαρος.</a:t>
            </a:r>
          </a:p>
          <a:p>
            <a:pPr algn="just"/>
            <a:r>
              <a:rPr lang="el-GR" dirty="0"/>
              <a:t>Οι </a:t>
            </a:r>
            <a:r>
              <a:rPr lang="el-GR" b="1" dirty="0"/>
              <a:t>Βέρβεροι</a:t>
            </a:r>
            <a:r>
              <a:rPr lang="el-GR" dirty="0"/>
              <a:t> είναι οι ιθαγενείς της Βορείου Αφρικής, δυτικά της κοιλάδας του Νείλου. Είναι διαμοιρασμένοι από τον Ατλαντικό </a:t>
            </a:r>
            <a:r>
              <a:rPr lang="el-GR" dirty="0" err="1"/>
              <a:t>ώς</a:t>
            </a:r>
            <a:r>
              <a:rPr lang="el-GR" dirty="0"/>
              <a:t> την όαση της Σίβα, στην Αίγυπτο, και από τη Μεσόγειο μέχρι τον ποταμό Νίγηρα.</a:t>
            </a:r>
          </a:p>
        </p:txBody>
      </p:sp>
    </p:spTree>
    <p:extLst>
      <p:ext uri="{BB962C8B-B14F-4D97-AF65-F5344CB8AC3E}">
        <p14:creationId xmlns:p14="http://schemas.microsoft.com/office/powerpoint/2010/main" val="2121291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0"/>
            <a:ext cx="91995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Τα </a:t>
            </a:r>
            <a:r>
              <a:rPr lang="el-GR" dirty="0" err="1" smtClean="0"/>
              <a:t>βερβέρικα</a:t>
            </a:r>
            <a:r>
              <a:rPr lang="el-GR" dirty="0" smtClean="0"/>
              <a:t> τραγούδια της </a:t>
            </a:r>
            <a:r>
              <a:rPr lang="el-GR" dirty="0"/>
              <a:t>Α</a:t>
            </a:r>
            <a:r>
              <a:rPr lang="el-GR" dirty="0" smtClean="0"/>
              <a:t>λγερίας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l-GR" dirty="0" smtClean="0"/>
              <a:t>Η </a:t>
            </a:r>
            <a:r>
              <a:rPr lang="el-GR" dirty="0" err="1" smtClean="0"/>
              <a:t>Καμπυλία</a:t>
            </a:r>
            <a:r>
              <a:rPr lang="el-GR" dirty="0" smtClean="0"/>
              <a:t> είναι  </a:t>
            </a:r>
            <a:r>
              <a:rPr lang="el-GR" dirty="0"/>
              <a:t>περιοχή στη βορειοανατολική ακτή της Αλγερίας, κοντά στα σύνορα με την Τυνησία. Η ποίηση της </a:t>
            </a:r>
            <a:r>
              <a:rPr lang="el-GR" dirty="0" err="1"/>
              <a:t>Καμπυλίας</a:t>
            </a:r>
            <a:r>
              <a:rPr lang="el-GR" dirty="0"/>
              <a:t> είναι δημώδης και προφορική. Οι ποιητές της περιοχής μεταδίδουν τα ποιήματα από πατέρα σε γιο κι από μητέρα σε κόρη και τα απαγγέλουν ή τα τραγουδούν κατά περίσταση. 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6382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0"/>
            <a:ext cx="91995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el-GR" dirty="0"/>
              <a:t>Εκείνος που έχει τη δυνατότητα να γνωρίζει τα ποιήματα, θεωρείται ότι έχει το χρίσμα του ΑSEFROU </a:t>
            </a:r>
            <a:r>
              <a:rPr lang="el-GR" dirty="0" smtClean="0"/>
              <a:t>έχει </a:t>
            </a:r>
            <a:r>
              <a:rPr lang="el-GR" dirty="0"/>
              <a:t>δηλαδή ιδιαίτερες ικανότητες που συμβάλλουν ώστε να διανθίσει όπου εκείνος κρίνει απαραίτητο τους στίχους. Οι ΑSEFROU δεν ξέρουν ούτε να γράφουν ούτε να διαβάζουν οπότε όλη η διαδικασία γίνεται από μνήμης. Η καταγραφή των ποιημάτων έγινε από τον αλγερινό λογοτέχνη, ποιητή και δημοσιογράφο, </a:t>
            </a:r>
            <a:r>
              <a:rPr lang="el-GR" dirty="0" err="1"/>
              <a:t>Jean</a:t>
            </a:r>
            <a:r>
              <a:rPr lang="el-GR" dirty="0"/>
              <a:t> </a:t>
            </a:r>
            <a:r>
              <a:rPr lang="el-GR" dirty="0" err="1"/>
              <a:t>Amrouche</a:t>
            </a:r>
            <a:r>
              <a:rPr lang="el-GR" dirty="0"/>
              <a:t>, ο οποίος καταγόταν κατά το ήμισυ από την </a:t>
            </a:r>
            <a:r>
              <a:rPr lang="el-GR" dirty="0" err="1"/>
              <a:t>Καμπυλία</a:t>
            </a:r>
            <a:r>
              <a:rPr lang="el-GR" dirty="0"/>
              <a:t>. 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63760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043608" y="548680"/>
            <a:ext cx="7643192" cy="557748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l-GR" sz="4000" dirty="0">
                <a:latin typeface="Mistral" panose="03090702030407020403" pitchFamily="66" charset="0"/>
              </a:rPr>
              <a:t>Είπα σ’ όποιον δεν πόνεσε τον πόνο μου</a:t>
            </a:r>
            <a:br>
              <a:rPr lang="el-GR" sz="4000" dirty="0">
                <a:latin typeface="Mistral" panose="03090702030407020403" pitchFamily="66" charset="0"/>
              </a:rPr>
            </a:br>
            <a:r>
              <a:rPr lang="el-GR" sz="4000" dirty="0">
                <a:latin typeface="Mistral" panose="03090702030407020403" pitchFamily="66" charset="0"/>
              </a:rPr>
              <a:t>Και γέλασε</a:t>
            </a:r>
            <a:br>
              <a:rPr lang="el-GR" sz="4000" dirty="0">
                <a:latin typeface="Mistral" panose="03090702030407020403" pitchFamily="66" charset="0"/>
              </a:rPr>
            </a:br>
            <a:r>
              <a:rPr lang="el-GR" sz="4000" dirty="0">
                <a:latin typeface="Mistral" panose="03090702030407020403" pitchFamily="66" charset="0"/>
              </a:rPr>
              <a:t/>
            </a:r>
            <a:br>
              <a:rPr lang="el-GR" sz="4000" dirty="0">
                <a:latin typeface="Mistral" panose="03090702030407020403" pitchFamily="66" charset="0"/>
              </a:rPr>
            </a:br>
            <a:r>
              <a:rPr lang="el-GR" sz="4000" dirty="0">
                <a:latin typeface="Mistral" panose="03090702030407020403" pitchFamily="66" charset="0"/>
              </a:rPr>
              <a:t>Είπα σε κάποιον που υπέφερε πόσο πονώ</a:t>
            </a:r>
            <a:br>
              <a:rPr lang="el-GR" sz="4000" dirty="0">
                <a:latin typeface="Mistral" panose="03090702030407020403" pitchFamily="66" charset="0"/>
              </a:rPr>
            </a:br>
            <a:r>
              <a:rPr lang="el-GR" sz="4000" dirty="0">
                <a:latin typeface="Mistral" panose="03090702030407020403" pitchFamily="66" charset="0"/>
              </a:rPr>
              <a:t>Και έγειρε κοντά μου</a:t>
            </a:r>
            <a:br>
              <a:rPr lang="el-GR" sz="4000" dirty="0">
                <a:latin typeface="Mistral" panose="03090702030407020403" pitchFamily="66" charset="0"/>
              </a:rPr>
            </a:br>
            <a:r>
              <a:rPr lang="el-GR" sz="4000" dirty="0">
                <a:latin typeface="Mistral" panose="03090702030407020403" pitchFamily="66" charset="0"/>
              </a:rPr>
              <a:t/>
            </a:r>
            <a:br>
              <a:rPr lang="el-GR" sz="4000" dirty="0">
                <a:latin typeface="Mistral" panose="03090702030407020403" pitchFamily="66" charset="0"/>
              </a:rPr>
            </a:br>
            <a:r>
              <a:rPr lang="el-GR" sz="4000" dirty="0">
                <a:latin typeface="Mistral" panose="03090702030407020403" pitchFamily="66" charset="0"/>
              </a:rPr>
              <a:t>Τα δάκρυά του κύλησαν πριν από τα δικά μου</a:t>
            </a:r>
            <a:br>
              <a:rPr lang="el-GR" sz="4000" dirty="0">
                <a:latin typeface="Mistral" panose="03090702030407020403" pitchFamily="66" charset="0"/>
              </a:rPr>
            </a:br>
            <a:r>
              <a:rPr lang="el-GR" sz="4000" dirty="0">
                <a:latin typeface="Mistral" panose="03090702030407020403" pitchFamily="66" charset="0"/>
              </a:rPr>
              <a:t>Ήταν </a:t>
            </a:r>
            <a:r>
              <a:rPr lang="el-GR" sz="4000" dirty="0" smtClean="0">
                <a:latin typeface="Mistral" panose="03090702030407020403" pitchFamily="66" charset="0"/>
              </a:rPr>
              <a:t>πληγωμένος</a:t>
            </a:r>
            <a:r>
              <a:rPr lang="el-GR" sz="4000" dirty="0">
                <a:latin typeface="Mistral" panose="03090702030407020403" pitchFamily="66" charset="0"/>
              </a:rPr>
              <a:t/>
            </a:r>
            <a:br>
              <a:rPr lang="el-GR" sz="4000" dirty="0">
                <a:latin typeface="Mistral" panose="03090702030407020403" pitchFamily="66" charset="0"/>
              </a:rPr>
            </a:br>
            <a:endParaRPr lang="el-GR" sz="4000" dirty="0"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79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l-GR" sz="4000" dirty="0">
                <a:latin typeface="Mistral" panose="03090702030407020403" pitchFamily="66" charset="0"/>
              </a:rPr>
              <a:t>Να στέρξετε διάνοιες της Δύσης</a:t>
            </a:r>
            <a:br>
              <a:rPr lang="el-GR" sz="4000" dirty="0">
                <a:latin typeface="Mistral" panose="03090702030407020403" pitchFamily="66" charset="0"/>
              </a:rPr>
            </a:br>
            <a:r>
              <a:rPr lang="el-GR" sz="4000" dirty="0">
                <a:latin typeface="Mistral" panose="03090702030407020403" pitchFamily="66" charset="0"/>
              </a:rPr>
              <a:t>Γιατί δεν πίστευε στην εξορία</a:t>
            </a:r>
            <a:br>
              <a:rPr lang="el-GR" sz="4000" dirty="0">
                <a:latin typeface="Mistral" panose="03090702030407020403" pitchFamily="66" charset="0"/>
              </a:rPr>
            </a:br>
            <a:r>
              <a:rPr lang="el-GR" sz="4000" dirty="0">
                <a:latin typeface="Mistral" panose="03090702030407020403" pitchFamily="66" charset="0"/>
              </a:rPr>
              <a:t>Τη μέρα που έφευγε.</a:t>
            </a:r>
            <a:br>
              <a:rPr lang="el-GR" sz="4000" dirty="0">
                <a:latin typeface="Mistral" panose="03090702030407020403" pitchFamily="66" charset="0"/>
              </a:rPr>
            </a:br>
            <a:r>
              <a:rPr lang="el-GR" sz="4000" dirty="0" smtClean="0">
                <a:latin typeface="Mistral" panose="03090702030407020403" pitchFamily="66" charset="0"/>
              </a:rPr>
              <a:t>Το </a:t>
            </a:r>
            <a:r>
              <a:rPr lang="el-GR" sz="4000" dirty="0">
                <a:latin typeface="Mistral" panose="03090702030407020403" pitchFamily="66" charset="0"/>
              </a:rPr>
              <a:t>δέρμα του από χρυσό κι από διαμάντι</a:t>
            </a:r>
            <a:br>
              <a:rPr lang="el-GR" sz="4000" dirty="0">
                <a:latin typeface="Mistral" panose="03090702030407020403" pitchFamily="66" charset="0"/>
              </a:rPr>
            </a:br>
            <a:r>
              <a:rPr lang="el-GR" sz="4000" dirty="0">
                <a:latin typeface="Mistral" panose="03090702030407020403" pitchFamily="66" charset="0"/>
              </a:rPr>
              <a:t>Δεν κρύβει κανένα ψέμα </a:t>
            </a:r>
            <a:br>
              <a:rPr lang="el-GR" sz="4000" dirty="0">
                <a:latin typeface="Mistral" panose="03090702030407020403" pitchFamily="66" charset="0"/>
              </a:rPr>
            </a:br>
            <a:r>
              <a:rPr lang="el-GR" sz="4000" dirty="0">
                <a:latin typeface="Mistral" panose="03090702030407020403" pitchFamily="66" charset="0"/>
              </a:rPr>
              <a:t>Κι είναι ψηλός σαν φοίνικας της ερήμου.</a:t>
            </a:r>
            <a:br>
              <a:rPr lang="el-GR" sz="4000" dirty="0">
                <a:latin typeface="Mistral" panose="03090702030407020403" pitchFamily="66" charset="0"/>
              </a:rPr>
            </a:br>
            <a:r>
              <a:rPr lang="el-GR" sz="4000" dirty="0" smtClean="0">
                <a:latin typeface="Mistral" panose="03090702030407020403" pitchFamily="66" charset="0"/>
              </a:rPr>
              <a:t>Ας </a:t>
            </a:r>
            <a:r>
              <a:rPr lang="el-GR" sz="4000" dirty="0">
                <a:latin typeface="Mistral" panose="03090702030407020403" pitchFamily="66" charset="0"/>
              </a:rPr>
              <a:t>γράψουμε στο άσπρο φύλλο</a:t>
            </a:r>
            <a:br>
              <a:rPr lang="el-GR" sz="4000" dirty="0">
                <a:latin typeface="Mistral" panose="03090702030407020403" pitchFamily="66" charset="0"/>
              </a:rPr>
            </a:br>
            <a:r>
              <a:rPr lang="el-GR" sz="4000" dirty="0">
                <a:latin typeface="Mistral" panose="03090702030407020403" pitchFamily="66" charset="0"/>
              </a:rPr>
              <a:t>Ας </a:t>
            </a:r>
            <a:r>
              <a:rPr lang="el-GR" sz="4000" dirty="0" smtClean="0">
                <a:latin typeface="Mistral" panose="03090702030407020403" pitchFamily="66" charset="0"/>
              </a:rPr>
              <a:t>ικετεύσουμε </a:t>
            </a:r>
            <a:r>
              <a:rPr lang="el-GR" sz="4000" dirty="0">
                <a:latin typeface="Mistral" panose="03090702030407020403" pitchFamily="66" charset="0"/>
              </a:rPr>
              <a:t>το τραίνο που τον φέρει</a:t>
            </a:r>
            <a:br>
              <a:rPr lang="el-GR" sz="4000" dirty="0">
                <a:latin typeface="Mistral" panose="03090702030407020403" pitchFamily="66" charset="0"/>
              </a:rPr>
            </a:br>
            <a:r>
              <a:rPr lang="el-GR" sz="4000" dirty="0">
                <a:latin typeface="Mistral" panose="03090702030407020403" pitchFamily="66" charset="0"/>
              </a:rPr>
              <a:t>Τον αδελφό μου να προσέξει.</a:t>
            </a:r>
            <a:br>
              <a:rPr lang="el-GR" sz="4000" dirty="0">
                <a:latin typeface="Mistral" panose="03090702030407020403" pitchFamily="66" charset="0"/>
              </a:rPr>
            </a:br>
            <a:endParaRPr lang="el-GR" sz="4000" dirty="0"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9171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l-GR" sz="4000" dirty="0">
                <a:latin typeface="Mistral" panose="03090702030407020403" pitchFamily="66" charset="0"/>
              </a:rPr>
              <a:t>Σπάστε βουνά, θρυμματιστείτε</a:t>
            </a:r>
            <a:br>
              <a:rPr lang="el-GR" sz="4000" dirty="0">
                <a:latin typeface="Mistral" panose="03090702030407020403" pitchFamily="66" charset="0"/>
              </a:rPr>
            </a:br>
            <a:r>
              <a:rPr lang="el-GR" sz="4000" dirty="0">
                <a:latin typeface="Mistral" panose="03090702030407020403" pitchFamily="66" charset="0"/>
              </a:rPr>
              <a:t>Που με χωρίσατε απ’ τους δικούς μου.</a:t>
            </a:r>
            <a:br>
              <a:rPr lang="el-GR" sz="4000" dirty="0">
                <a:latin typeface="Mistral" panose="03090702030407020403" pitchFamily="66" charset="0"/>
              </a:rPr>
            </a:br>
            <a:r>
              <a:rPr lang="el-GR" sz="4000" dirty="0">
                <a:latin typeface="Mistral" panose="03090702030407020403" pitchFamily="66" charset="0"/>
              </a:rPr>
              <a:t/>
            </a:r>
            <a:br>
              <a:rPr lang="el-GR" sz="4000" dirty="0">
                <a:latin typeface="Mistral" panose="03090702030407020403" pitchFamily="66" charset="0"/>
              </a:rPr>
            </a:br>
            <a:r>
              <a:rPr lang="el-GR" sz="4000" dirty="0">
                <a:latin typeface="Mistral" panose="03090702030407020403" pitchFamily="66" charset="0"/>
              </a:rPr>
              <a:t>Αφήστε μπροστά μου να φανεί ο δρόμος</a:t>
            </a:r>
            <a:br>
              <a:rPr lang="el-GR" sz="4000" dirty="0">
                <a:latin typeface="Mistral" panose="03090702030407020403" pitchFamily="66" charset="0"/>
              </a:rPr>
            </a:br>
            <a:r>
              <a:rPr lang="el-GR" sz="4000" dirty="0">
                <a:latin typeface="Mistral" panose="03090702030407020403" pitchFamily="66" charset="0"/>
              </a:rPr>
              <a:t>Που πάει στου πατέρα μου τη χώρα,</a:t>
            </a:r>
            <a:br>
              <a:rPr lang="el-GR" sz="4000" dirty="0">
                <a:latin typeface="Mistral" panose="03090702030407020403" pitchFamily="66" charset="0"/>
              </a:rPr>
            </a:br>
            <a:r>
              <a:rPr lang="el-GR" sz="4000" dirty="0">
                <a:latin typeface="Mistral" panose="03090702030407020403" pitchFamily="66" charset="0"/>
              </a:rPr>
              <a:t/>
            </a:r>
            <a:br>
              <a:rPr lang="el-GR" sz="4000" dirty="0">
                <a:latin typeface="Mistral" panose="03090702030407020403" pitchFamily="66" charset="0"/>
              </a:rPr>
            </a:br>
            <a:r>
              <a:rPr lang="el-GR" sz="4000" dirty="0">
                <a:latin typeface="Mistral" panose="03090702030407020403" pitchFamily="66" charset="0"/>
              </a:rPr>
              <a:t>Μάταια </a:t>
            </a:r>
            <a:r>
              <a:rPr lang="el-GR" sz="4000" dirty="0" smtClean="0">
                <a:latin typeface="Mistral" panose="03090702030407020403" pitchFamily="66" charset="0"/>
              </a:rPr>
              <a:t>παλεύω </a:t>
            </a:r>
            <a:r>
              <a:rPr lang="el-GR" sz="4000" dirty="0">
                <a:latin typeface="Mistral" panose="03090702030407020403" pitchFamily="66" charset="0"/>
              </a:rPr>
              <a:t>στη δουλειά:</a:t>
            </a:r>
            <a:br>
              <a:rPr lang="el-GR" sz="4000" dirty="0">
                <a:latin typeface="Mistral" panose="03090702030407020403" pitchFamily="66" charset="0"/>
              </a:rPr>
            </a:br>
            <a:r>
              <a:rPr lang="el-GR" sz="4000" dirty="0">
                <a:latin typeface="Mistral" panose="03090702030407020403" pitchFamily="66" charset="0"/>
              </a:rPr>
              <a:t>Η καρδιά μου είναι αιχμάλωτη εκεί.</a:t>
            </a:r>
            <a:br>
              <a:rPr lang="el-GR" sz="4000" dirty="0">
                <a:latin typeface="Mistral" panose="03090702030407020403" pitchFamily="66" charset="0"/>
              </a:rPr>
            </a:br>
            <a:endParaRPr lang="el-GR" sz="4000" dirty="0"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2240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el-GR" sz="16000" dirty="0">
                <a:latin typeface="Mistral" panose="03090702030407020403" pitchFamily="66" charset="0"/>
              </a:rPr>
              <a:t>Πάει καιρός που δε σ’ είδα</a:t>
            </a:r>
            <a:br>
              <a:rPr lang="el-GR" sz="16000" dirty="0">
                <a:latin typeface="Mistral" panose="03090702030407020403" pitchFamily="66" charset="0"/>
              </a:rPr>
            </a:br>
            <a:r>
              <a:rPr lang="el-GR" sz="16000" dirty="0">
                <a:latin typeface="Mistral" panose="03090702030407020403" pitchFamily="66" charset="0"/>
              </a:rPr>
              <a:t>Χώρα μου!</a:t>
            </a:r>
            <a:br>
              <a:rPr lang="el-GR" sz="16000" dirty="0">
                <a:latin typeface="Mistral" panose="03090702030407020403" pitchFamily="66" charset="0"/>
              </a:rPr>
            </a:br>
            <a:r>
              <a:rPr lang="el-GR" sz="16000" dirty="0">
                <a:latin typeface="Mistral" panose="03090702030407020403" pitchFamily="66" charset="0"/>
              </a:rPr>
              <a:t/>
            </a:r>
            <a:br>
              <a:rPr lang="el-GR" sz="16000" dirty="0">
                <a:latin typeface="Mistral" panose="03090702030407020403" pitchFamily="66" charset="0"/>
              </a:rPr>
            </a:br>
            <a:r>
              <a:rPr lang="el-GR" sz="16000" dirty="0">
                <a:latin typeface="Mistral" panose="03090702030407020403" pitchFamily="66" charset="0"/>
              </a:rPr>
              <a:t>Είχα </a:t>
            </a:r>
            <a:r>
              <a:rPr lang="el-GR" sz="16000" dirty="0" err="1">
                <a:latin typeface="Mistral" panose="03090702030407020403" pitchFamily="66" charset="0"/>
              </a:rPr>
              <a:t>φυτεύσει</a:t>
            </a:r>
            <a:r>
              <a:rPr lang="el-GR" sz="16000" dirty="0">
                <a:latin typeface="Mistral" panose="03090702030407020403" pitchFamily="66" charset="0"/>
              </a:rPr>
              <a:t> μια ροδιά:</a:t>
            </a:r>
            <a:br>
              <a:rPr lang="el-GR" sz="16000" dirty="0">
                <a:latin typeface="Mistral" panose="03090702030407020403" pitchFamily="66" charset="0"/>
              </a:rPr>
            </a:br>
            <a:r>
              <a:rPr lang="el-GR" sz="16000" dirty="0">
                <a:latin typeface="Mistral" panose="03090702030407020403" pitchFamily="66" charset="0"/>
              </a:rPr>
              <a:t>Θα έλαμπε το βλέμμα αν</a:t>
            </a:r>
            <a:br>
              <a:rPr lang="el-GR" sz="16000" dirty="0">
                <a:latin typeface="Mistral" panose="03090702030407020403" pitchFamily="66" charset="0"/>
              </a:rPr>
            </a:br>
            <a:r>
              <a:rPr lang="el-GR" sz="16000" dirty="0">
                <a:latin typeface="Mistral" panose="03090702030407020403" pitchFamily="66" charset="0"/>
              </a:rPr>
              <a:t>Την έβλεπα να μεγαλώνει.</a:t>
            </a:r>
            <a:br>
              <a:rPr lang="el-GR" sz="16000" dirty="0">
                <a:latin typeface="Mistral" panose="03090702030407020403" pitchFamily="66" charset="0"/>
              </a:rPr>
            </a:br>
            <a:r>
              <a:rPr lang="el-GR" sz="16000" dirty="0">
                <a:latin typeface="Mistral" panose="03090702030407020403" pitchFamily="66" charset="0"/>
              </a:rPr>
              <a:t/>
            </a:r>
            <a:br>
              <a:rPr lang="el-GR" sz="16000" dirty="0">
                <a:latin typeface="Mistral" panose="03090702030407020403" pitchFamily="66" charset="0"/>
              </a:rPr>
            </a:br>
            <a:r>
              <a:rPr lang="el-GR" sz="16000" dirty="0">
                <a:latin typeface="Mistral" panose="03090702030407020403" pitchFamily="66" charset="0"/>
              </a:rPr>
              <a:t>Μητέρα πολυαγαπημένη εξαιτίας σου,</a:t>
            </a:r>
            <a:br>
              <a:rPr lang="el-GR" sz="16000" dirty="0">
                <a:latin typeface="Mistral" panose="03090702030407020403" pitchFamily="66" charset="0"/>
              </a:rPr>
            </a:br>
            <a:r>
              <a:rPr lang="el-GR" sz="16000" dirty="0">
                <a:latin typeface="Mistral" panose="03090702030407020403" pitchFamily="66" charset="0"/>
              </a:rPr>
              <a:t>Η καρδιά μου στα τέσσερα είναι σπασμένη</a:t>
            </a:r>
            <a:r>
              <a:rPr lang="el-GR" sz="16000" dirty="0" smtClean="0"/>
              <a:t>.</a:t>
            </a:r>
          </a:p>
          <a:p>
            <a:endParaRPr lang="el-GR" sz="16000" dirty="0" smtClean="0"/>
          </a:p>
          <a:p>
            <a:r>
              <a:rPr lang="en-US" sz="11200" dirty="0">
                <a:hlinkClick r:id="rId3"/>
              </a:rPr>
              <a:t>http://www.vakxikon.gr/content/view/1488/4678</a:t>
            </a:r>
            <a:r>
              <a:rPr lang="en-US" sz="11200" dirty="0" smtClean="0">
                <a:hlinkClick r:id="rId3"/>
              </a:rPr>
              <a:t>/</a:t>
            </a:r>
            <a:r>
              <a:rPr lang="el-GR" sz="11200" dirty="0" smtClean="0"/>
              <a:t> </a:t>
            </a:r>
            <a:r>
              <a:rPr lang="el-GR" sz="11200" dirty="0"/>
              <a:t/>
            </a:r>
            <a:br>
              <a:rPr lang="el-GR" sz="11200" dirty="0"/>
            </a:br>
            <a:r>
              <a:rPr lang="el-GR" dirty="0"/>
              <a:t/>
            </a:r>
            <a:br>
              <a:rPr lang="el-GR" dirty="0"/>
            </a:b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2632892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Αφθονία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</TotalTime>
  <Words>227</Words>
  <Application>Microsoft Office PowerPoint</Application>
  <PresentationFormat>Προβολή στην οθόνη (4:3)</PresentationFormat>
  <Paragraphs>14</Paragraphs>
  <Slides>8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8</vt:i4>
      </vt:variant>
    </vt:vector>
  </HeadingPairs>
  <TitlesOfParts>
    <vt:vector size="9" baseType="lpstr">
      <vt:lpstr>Θέμα του Office</vt:lpstr>
      <vt:lpstr>Λαϊκή Ποίηση της Αφρικής</vt:lpstr>
      <vt:lpstr>Βέρβεροι</vt:lpstr>
      <vt:lpstr>Τα βερβέρικα τραγούδια της Αλγερίας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Λαϊκή Ποίηση της Αφρικής</dc:title>
  <dc:creator>student03</dc:creator>
  <cp:lastModifiedBy>student03</cp:lastModifiedBy>
  <cp:revision>3</cp:revision>
  <dcterms:created xsi:type="dcterms:W3CDTF">2015-01-06T16:46:21Z</dcterms:created>
  <dcterms:modified xsi:type="dcterms:W3CDTF">2015-01-06T19:10:39Z</dcterms:modified>
</cp:coreProperties>
</file>