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el-G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Διαφάνεια τίτλο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Υπότιτλος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l-GR" smtClean="0"/>
              <a:t>Στυλ κύριου υπότιτλου</a:t>
            </a:r>
            <a:endParaRPr lang="el-GR"/>
          </a:p>
        </p:txBody>
      </p:sp>
      <p:sp>
        <p:nvSpPr>
          <p:cNvPr id="4" name="Θέση ημερομηνίας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5718C-974A-4363-AC67-9AAC9A7BEB02}" type="datetimeFigureOut">
              <a:rPr lang="el-GR" smtClean="0"/>
              <a:t>8/1/2015</a:t>
            </a:fld>
            <a:endParaRPr lang="el-GR"/>
          </a:p>
        </p:txBody>
      </p:sp>
      <p:sp>
        <p:nvSpPr>
          <p:cNvPr id="5" name="Θέση υποσέλιδου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Θέση αριθμού διαφάνειας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945E90-B736-4936-BFF4-E7458CE20A15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7193500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Τίτλος και Κατακόρυφο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Θέση κατακόρυφου κειμένου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Θέση ημερομηνίας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5718C-974A-4363-AC67-9AAC9A7BEB02}" type="datetimeFigureOut">
              <a:rPr lang="el-GR" smtClean="0"/>
              <a:t>8/1/2015</a:t>
            </a:fld>
            <a:endParaRPr lang="el-GR"/>
          </a:p>
        </p:txBody>
      </p:sp>
      <p:sp>
        <p:nvSpPr>
          <p:cNvPr id="5" name="Θέση υποσέλιδου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Θέση αριθμού διαφάνειας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945E90-B736-4936-BFF4-E7458CE20A15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4345274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Κατακόρυφος τίτλος και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Κατακόρυφος τίτλος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Θέση κατακόρυφου κειμένου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Θέση ημερομηνίας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5718C-974A-4363-AC67-9AAC9A7BEB02}" type="datetimeFigureOut">
              <a:rPr lang="el-GR" smtClean="0"/>
              <a:t>8/1/2015</a:t>
            </a:fld>
            <a:endParaRPr lang="el-GR"/>
          </a:p>
        </p:txBody>
      </p:sp>
      <p:sp>
        <p:nvSpPr>
          <p:cNvPr id="5" name="Θέση υποσέλιδου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Θέση αριθμού διαφάνειας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945E90-B736-4936-BFF4-E7458CE20A15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6145077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Τίτλος και Περιεχό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Θέση ημερομηνίας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5718C-974A-4363-AC67-9AAC9A7BEB02}" type="datetimeFigureOut">
              <a:rPr lang="el-GR" smtClean="0"/>
              <a:t>8/1/2015</a:t>
            </a:fld>
            <a:endParaRPr lang="el-GR"/>
          </a:p>
        </p:txBody>
      </p:sp>
      <p:sp>
        <p:nvSpPr>
          <p:cNvPr id="5" name="Θέση υποσέλιδου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Θέση αριθμού διαφάνειας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945E90-B736-4936-BFF4-E7458CE20A15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6405392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Κεφαλίδα ενότητα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Θέση κειμένου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</p:txBody>
      </p:sp>
      <p:sp>
        <p:nvSpPr>
          <p:cNvPr id="4" name="Θέση ημερομηνίας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5718C-974A-4363-AC67-9AAC9A7BEB02}" type="datetimeFigureOut">
              <a:rPr lang="el-GR" smtClean="0"/>
              <a:t>8/1/2015</a:t>
            </a:fld>
            <a:endParaRPr lang="el-GR"/>
          </a:p>
        </p:txBody>
      </p:sp>
      <p:sp>
        <p:nvSpPr>
          <p:cNvPr id="5" name="Θέση υποσέλιδου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Θέση αριθμού διαφάνειας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945E90-B736-4936-BFF4-E7458CE20A15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5499810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Δύο περιεχόμεν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Θέση περιεχομένου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Θέση περιεχομένου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5" name="Θέση ημερομηνίας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5718C-974A-4363-AC67-9AAC9A7BEB02}" type="datetimeFigureOut">
              <a:rPr lang="el-GR" smtClean="0"/>
              <a:t>8/1/2015</a:t>
            </a:fld>
            <a:endParaRPr lang="el-GR"/>
          </a:p>
        </p:txBody>
      </p:sp>
      <p:sp>
        <p:nvSpPr>
          <p:cNvPr id="6" name="Θέση υποσέλιδου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Θέση αριθμού διαφάνειας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945E90-B736-4936-BFF4-E7458CE20A15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468084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Σύγκρισ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Θέση κειμένου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</p:txBody>
      </p:sp>
      <p:sp>
        <p:nvSpPr>
          <p:cNvPr id="4" name="Θέση περιεχομένου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5" name="Θέση κειμένου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</p:txBody>
      </p:sp>
      <p:sp>
        <p:nvSpPr>
          <p:cNvPr id="6" name="Θέση περιεχομένου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7" name="Θέση ημερομηνίας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5718C-974A-4363-AC67-9AAC9A7BEB02}" type="datetimeFigureOut">
              <a:rPr lang="el-GR" smtClean="0"/>
              <a:t>8/1/2015</a:t>
            </a:fld>
            <a:endParaRPr lang="el-GR"/>
          </a:p>
        </p:txBody>
      </p:sp>
      <p:sp>
        <p:nvSpPr>
          <p:cNvPr id="8" name="Θέση υποσέλιδου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9" name="Θέση αριθμού διαφάνειας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945E90-B736-4936-BFF4-E7458CE20A15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2770304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Μόνο τίτλο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Θέση ημερομηνίας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5718C-974A-4363-AC67-9AAC9A7BEB02}" type="datetimeFigureOut">
              <a:rPr lang="el-GR" smtClean="0"/>
              <a:t>8/1/2015</a:t>
            </a:fld>
            <a:endParaRPr lang="el-GR"/>
          </a:p>
        </p:txBody>
      </p:sp>
      <p:sp>
        <p:nvSpPr>
          <p:cNvPr id="4" name="Θέση υποσέλιδου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5" name="Θέση αριθμού διαφάνειας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945E90-B736-4936-BFF4-E7458CE20A15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5848835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Κεν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ημερομηνίας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5718C-974A-4363-AC67-9AAC9A7BEB02}" type="datetimeFigureOut">
              <a:rPr lang="el-GR" smtClean="0"/>
              <a:t>8/1/2015</a:t>
            </a:fld>
            <a:endParaRPr lang="el-GR"/>
          </a:p>
        </p:txBody>
      </p:sp>
      <p:sp>
        <p:nvSpPr>
          <p:cNvPr id="3" name="Θέση υποσέλιδου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945E90-B736-4936-BFF4-E7458CE20A15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7945918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Περιεχόμενο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Θέση κειμένου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</p:txBody>
      </p:sp>
      <p:sp>
        <p:nvSpPr>
          <p:cNvPr id="5" name="Θέση ημερομηνίας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5718C-974A-4363-AC67-9AAC9A7BEB02}" type="datetimeFigureOut">
              <a:rPr lang="el-GR" smtClean="0"/>
              <a:t>8/1/2015</a:t>
            </a:fld>
            <a:endParaRPr lang="el-GR"/>
          </a:p>
        </p:txBody>
      </p:sp>
      <p:sp>
        <p:nvSpPr>
          <p:cNvPr id="6" name="Θέση υποσέλιδου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Θέση αριθμού διαφάνειας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945E90-B736-4936-BFF4-E7458CE20A15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7225416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Εικόνα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Θέση εικόνας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l-GR"/>
          </a:p>
        </p:txBody>
      </p:sp>
      <p:sp>
        <p:nvSpPr>
          <p:cNvPr id="4" name="Θέση κειμένου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</p:txBody>
      </p:sp>
      <p:sp>
        <p:nvSpPr>
          <p:cNvPr id="5" name="Θέση ημερομηνίας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5718C-974A-4363-AC67-9AAC9A7BEB02}" type="datetimeFigureOut">
              <a:rPr lang="el-GR" smtClean="0"/>
              <a:t>8/1/2015</a:t>
            </a:fld>
            <a:endParaRPr lang="el-GR"/>
          </a:p>
        </p:txBody>
      </p:sp>
      <p:sp>
        <p:nvSpPr>
          <p:cNvPr id="6" name="Θέση υποσέλιδου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Θέση αριθμού διαφάνειας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945E90-B736-4936-BFF4-E7458CE20A15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1330391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τίτλου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Θέση κειμένου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Θέση ημερομηνίας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85718C-974A-4363-AC67-9AAC9A7BEB02}" type="datetimeFigureOut">
              <a:rPr lang="el-GR" smtClean="0"/>
              <a:t>8/1/2015</a:t>
            </a:fld>
            <a:endParaRPr lang="el-GR"/>
          </a:p>
        </p:txBody>
      </p:sp>
      <p:sp>
        <p:nvSpPr>
          <p:cNvPr id="5" name="Θέση υποσέλιδου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l-GR"/>
          </a:p>
        </p:txBody>
      </p:sp>
      <p:sp>
        <p:nvSpPr>
          <p:cNvPr id="6" name="Θέση αριθμού διαφάνειας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945E90-B736-4936-BFF4-E7458CE20A15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479890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l-G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el.wikipedia.org/wiki/%CE%93%CE%BF%CF%85%CE%B9%CE%BD%CE%AD%CE%B1-%CE%9C%CF%80%CE%B9%CF%83%CF%83%CE%AC%CE%BF%CF%85" TargetMode="External"/><Relationship Id="rId3" Type="http://schemas.openxmlformats.org/officeDocument/2006/relationships/hyperlink" Target="http://el.wikipedia.org/wiki/%CE%91%CF%86%CF%81%CE%B9%CE%BA%CE%AE" TargetMode="External"/><Relationship Id="rId7" Type="http://schemas.openxmlformats.org/officeDocument/2006/relationships/hyperlink" Target="http://el.wikipedia.org/wiki/%CE%93%CE%BF%CF%85%CE%B9%CE%BD%CE%AD%CE%B1" TargetMode="External"/><Relationship Id="rId12" Type="http://schemas.openxmlformats.org/officeDocument/2006/relationships/image" Target="../media/image2.png"/><Relationship Id="rId2" Type="http://schemas.openxmlformats.org/officeDocument/2006/relationships/hyperlink" Target="http://el.wikipedia.org/wiki/%CE%A3%CE%B5%CE%BD%CE%B5%CE%B3%CE%AC%CE%BB%CE%B7%CF%82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el.wikipedia.org/wiki/%CE%9C%CE%AC%CE%BB%CE%B9" TargetMode="External"/><Relationship Id="rId11" Type="http://schemas.openxmlformats.org/officeDocument/2006/relationships/hyperlink" Target="http://el.wikipedia.org/wiki/%CE%A3%CE%B5%CE%BD%CE%B5%CE%B3%CE%AC%CE%BB%CE%B7#cite_note-cia-1" TargetMode="External"/><Relationship Id="rId5" Type="http://schemas.openxmlformats.org/officeDocument/2006/relationships/hyperlink" Target="http://el.wikipedia.org/wiki/%CE%9C%CE%B1%CF%85%CF%81%CE%B9%CF%84%CE%B1%CE%BD%CE%AF%CE%B1" TargetMode="External"/><Relationship Id="rId10" Type="http://schemas.openxmlformats.org/officeDocument/2006/relationships/hyperlink" Target="http://el.wikipedia.org/wiki/%CE%A0%CF%81%CE%AC%CF%83%CE%B9%CE%BD%CE%BF_%CE%91%CE%BA%CF%81%CF%89%CF%84%CE%AE%CF%81%CE%B9%CE%BF" TargetMode="External"/><Relationship Id="rId4" Type="http://schemas.openxmlformats.org/officeDocument/2006/relationships/hyperlink" Target="http://el.wikipedia.org/wiki/%CE%91%CF%84%CE%BB%CE%B1%CE%BD%CF%84%CE%B9%CE%BA%CF%8C%CF%82_%CE%A9%CE%BA%CE%B5%CE%B1%CE%BD%CF%8C%CF%82" TargetMode="External"/><Relationship Id="rId9" Type="http://schemas.openxmlformats.org/officeDocument/2006/relationships/hyperlink" Target="http://el.wikipedia.org/wiki/%CE%93%CE%BA%CE%AC%CE%BC%CF%80%CE%B9%CE%B1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l-GR" dirty="0" smtClean="0"/>
              <a:t>ΆΛΛΕΣ ΙΣΤΟΡΙΕΣ ΓΙΑ ΤΗΝ ΑΦΡΙΚΗ</a:t>
            </a:r>
            <a:endParaRPr lang="el-GR" dirty="0"/>
          </a:p>
        </p:txBody>
      </p:sp>
      <p:sp>
        <p:nvSpPr>
          <p:cNvPr id="3" name="Υπότιτλος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l-GR" dirty="0" smtClean="0"/>
              <a:t>ΕΥΤΥΧΙΑ ΝΤΑΝΗ</a:t>
            </a:r>
          </a:p>
          <a:p>
            <a:r>
              <a:rPr lang="el-GR" dirty="0" smtClean="0"/>
              <a:t>ΓΙΟΝΙΤΑ ΓΙΟΛΛΑ</a:t>
            </a:r>
          </a:p>
          <a:p>
            <a:r>
              <a:rPr lang="el-GR" dirty="0" smtClean="0"/>
              <a:t>ΕΙΡΗΝΗ ΓΡΗΓΟΡΙΑΝ</a:t>
            </a:r>
          </a:p>
          <a:p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val="9861148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l-GR" dirty="0" smtClean="0"/>
              <a:t>ΑΛΓΕΡΙΑ</a:t>
            </a:r>
            <a:endParaRPr lang="el-GR" dirty="0"/>
          </a:p>
        </p:txBody>
      </p:sp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>
          <a:xfrm>
            <a:off x="467544" y="1700809"/>
            <a:ext cx="8229600" cy="1656184"/>
          </a:xfrm>
        </p:spPr>
        <p:txBody>
          <a:bodyPr>
            <a:normAutofit fontScale="62500" lnSpcReduction="20000"/>
          </a:bodyPr>
          <a:lstStyle/>
          <a:p>
            <a:r>
              <a:rPr lang="el-GR" dirty="0" err="1" smtClean="0">
                <a:solidFill>
                  <a:srgbClr val="252525"/>
                </a:solidFill>
                <a:latin typeface="Arial"/>
              </a:rPr>
              <a:t>Εναι</a:t>
            </a:r>
            <a:r>
              <a:rPr lang="el-GR" dirty="0" smtClean="0">
                <a:solidFill>
                  <a:srgbClr val="252525"/>
                </a:solidFill>
                <a:latin typeface="Arial"/>
              </a:rPr>
              <a:t> </a:t>
            </a:r>
            <a:r>
              <a:rPr lang="el-GR" b="0" i="0" dirty="0" smtClean="0">
                <a:solidFill>
                  <a:srgbClr val="252525"/>
                </a:solidFill>
                <a:effectLst/>
                <a:latin typeface="Arial"/>
              </a:rPr>
              <a:t>μια Ισλαμική, Αραβική χώρα. Το όνομα Αλγερία προέρχεται από το όνομα της πόλης Αλγέρι, που με τη σειρά του προέρχεται από τη αραβική λέξη </a:t>
            </a:r>
            <a:r>
              <a:rPr lang="el-GR" b="0" i="0" dirty="0" err="1" smtClean="0">
                <a:solidFill>
                  <a:srgbClr val="252525"/>
                </a:solidFill>
                <a:effectLst/>
                <a:latin typeface="Arial"/>
              </a:rPr>
              <a:t>al</a:t>
            </a:r>
            <a:r>
              <a:rPr lang="el-GR" b="0" i="0" dirty="0" smtClean="0">
                <a:solidFill>
                  <a:srgbClr val="252525"/>
                </a:solidFill>
                <a:effectLst/>
                <a:latin typeface="Arial"/>
              </a:rPr>
              <a:t>-</a:t>
            </a:r>
            <a:r>
              <a:rPr lang="el-GR" b="0" i="0" dirty="0" err="1" smtClean="0">
                <a:solidFill>
                  <a:srgbClr val="252525"/>
                </a:solidFill>
                <a:effectLst/>
                <a:latin typeface="Arial"/>
              </a:rPr>
              <a:t>jazā’ir</a:t>
            </a:r>
            <a:r>
              <a:rPr lang="el-GR" b="0" i="0" dirty="0" smtClean="0">
                <a:solidFill>
                  <a:srgbClr val="252525"/>
                </a:solidFill>
                <a:effectLst/>
                <a:latin typeface="Arial"/>
              </a:rPr>
              <a:t>, που σημαίνει νησιά, και που αναφέρεται στα τέσσερα νησιά τα οποία βρίσκονταν στις ακτές της πόλης, μέχρι που ενσωματώθηκαν στη στεριά το 1525.</a:t>
            </a:r>
          </a:p>
        </p:txBody>
      </p:sp>
      <p:pic>
        <p:nvPicPr>
          <p:cNvPr id="1028" name="Picture 4" descr="http://upload.wikimedia.org/wikipedia/commons/thumb/f/f4/Tadrart01.JPG/1024px-Tadrart0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068961"/>
            <a:ext cx="9144000" cy="3767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115802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/>
              <a:t> </a:t>
            </a:r>
            <a:r>
              <a:rPr lang="el-GR" dirty="0" smtClean="0"/>
              <a:t>ΣΕΝΕΓΑΛΗ</a:t>
            </a:r>
            <a:endParaRPr lang="el-GR" dirty="0"/>
          </a:p>
        </p:txBody>
      </p:sp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>
          <a:xfrm>
            <a:off x="107504" y="1340769"/>
            <a:ext cx="8877672" cy="2160239"/>
          </a:xfrm>
        </p:spPr>
        <p:txBody>
          <a:bodyPr>
            <a:normAutofit fontScale="62500" lnSpcReduction="20000"/>
          </a:bodyPr>
          <a:lstStyle/>
          <a:p>
            <a:r>
              <a:rPr lang="el-GR" b="0" i="0" dirty="0" smtClean="0">
                <a:solidFill>
                  <a:srgbClr val="252525"/>
                </a:solidFill>
                <a:effectLst/>
                <a:latin typeface="Arial"/>
              </a:rPr>
              <a:t>Η </a:t>
            </a:r>
            <a:r>
              <a:rPr lang="el-GR" b="1" i="0" dirty="0" smtClean="0">
                <a:solidFill>
                  <a:srgbClr val="252525"/>
                </a:solidFill>
                <a:effectLst/>
                <a:latin typeface="Arial"/>
              </a:rPr>
              <a:t>Σενεγάλη</a:t>
            </a:r>
            <a:r>
              <a:rPr lang="el-GR" b="0" i="0" dirty="0" smtClean="0">
                <a:solidFill>
                  <a:srgbClr val="252525"/>
                </a:solidFill>
                <a:effectLst/>
                <a:latin typeface="Arial"/>
              </a:rPr>
              <a:t>, επισήμως η </a:t>
            </a:r>
            <a:r>
              <a:rPr lang="el-GR" b="1" i="0" dirty="0" smtClean="0">
                <a:solidFill>
                  <a:srgbClr val="252525"/>
                </a:solidFill>
                <a:effectLst/>
                <a:latin typeface="Arial"/>
              </a:rPr>
              <a:t>Δημοκρατία της Σενεγάλης</a:t>
            </a:r>
            <a:r>
              <a:rPr lang="el-GR" b="0" i="0" dirty="0" smtClean="0">
                <a:solidFill>
                  <a:srgbClr val="252525"/>
                </a:solidFill>
                <a:effectLst/>
                <a:latin typeface="Arial"/>
              </a:rPr>
              <a:t>, είναι μια χώρα νότια του ποταμού </a:t>
            </a:r>
            <a:r>
              <a:rPr lang="el-GR" b="0" i="0" u="none" strike="noStrike" dirty="0" smtClean="0">
                <a:solidFill>
                  <a:srgbClr val="0B0080"/>
                </a:solidFill>
                <a:effectLst/>
                <a:latin typeface="Arial"/>
                <a:hlinkClick r:id="rId2" tooltip="Σενεγάλης"/>
              </a:rPr>
              <a:t>Σενεγάλη</a:t>
            </a:r>
            <a:r>
              <a:rPr lang="el-GR" b="0" i="0" dirty="0" smtClean="0">
                <a:solidFill>
                  <a:srgbClr val="252525"/>
                </a:solidFill>
                <a:effectLst/>
                <a:latin typeface="Arial"/>
              </a:rPr>
              <a:t> στη δυτική </a:t>
            </a:r>
            <a:r>
              <a:rPr lang="el-GR" b="0" i="0" u="none" strike="noStrike" dirty="0" smtClean="0">
                <a:solidFill>
                  <a:srgbClr val="0B0080"/>
                </a:solidFill>
                <a:effectLst/>
                <a:latin typeface="Arial"/>
                <a:hlinkClick r:id="rId3" tooltip="Αφρική"/>
              </a:rPr>
              <a:t>Αφρική</a:t>
            </a:r>
            <a:r>
              <a:rPr lang="el-GR" b="0" i="0" dirty="0" smtClean="0">
                <a:solidFill>
                  <a:srgbClr val="252525"/>
                </a:solidFill>
                <a:effectLst/>
                <a:latin typeface="Arial"/>
              </a:rPr>
              <a:t>. Δυτικά βρέχεται από τον </a:t>
            </a:r>
            <a:r>
              <a:rPr lang="el-GR" b="0" i="0" u="none" strike="noStrike" dirty="0" smtClean="0">
                <a:solidFill>
                  <a:srgbClr val="0B0080"/>
                </a:solidFill>
                <a:effectLst/>
                <a:latin typeface="Arial"/>
                <a:hlinkClick r:id="rId4" tooltip="Ατλαντικός Ωκεανός"/>
              </a:rPr>
              <a:t>Ατλαντικό ωκεανό</a:t>
            </a:r>
            <a:r>
              <a:rPr lang="el-GR" b="0" i="0" dirty="0" smtClean="0">
                <a:solidFill>
                  <a:srgbClr val="252525"/>
                </a:solidFill>
                <a:effectLst/>
                <a:latin typeface="Arial"/>
              </a:rPr>
              <a:t>. Συνορεύει με τη </a:t>
            </a:r>
            <a:r>
              <a:rPr lang="el-GR" b="0" i="0" u="none" strike="noStrike" dirty="0" smtClean="0">
                <a:solidFill>
                  <a:srgbClr val="0B0080"/>
                </a:solidFill>
                <a:effectLst/>
                <a:latin typeface="Arial"/>
                <a:hlinkClick r:id="rId5" tooltip="Μαυριτανία"/>
              </a:rPr>
              <a:t>Μαυριτανία</a:t>
            </a:r>
            <a:r>
              <a:rPr lang="el-GR" b="0" i="0" dirty="0" smtClean="0">
                <a:solidFill>
                  <a:srgbClr val="252525"/>
                </a:solidFill>
                <a:effectLst/>
                <a:latin typeface="Arial"/>
              </a:rPr>
              <a:t> βόρεια, το </a:t>
            </a:r>
            <a:r>
              <a:rPr lang="el-GR" b="0" i="0" u="none" strike="noStrike" dirty="0" smtClean="0">
                <a:solidFill>
                  <a:srgbClr val="0B0080"/>
                </a:solidFill>
                <a:effectLst/>
                <a:latin typeface="Arial"/>
                <a:hlinkClick r:id="rId6" tooltip="Μάλι"/>
              </a:rPr>
              <a:t>Μάλι</a:t>
            </a:r>
            <a:r>
              <a:rPr lang="el-GR" b="0" i="0" dirty="0" smtClean="0">
                <a:solidFill>
                  <a:srgbClr val="252525"/>
                </a:solidFill>
                <a:effectLst/>
                <a:latin typeface="Arial"/>
              </a:rPr>
              <a:t> ανατολικά και νότια με τη </a:t>
            </a:r>
            <a:r>
              <a:rPr lang="el-GR" b="0" i="0" u="none" strike="noStrike" dirty="0" smtClean="0">
                <a:solidFill>
                  <a:srgbClr val="0B0080"/>
                </a:solidFill>
                <a:effectLst/>
                <a:latin typeface="Arial"/>
                <a:hlinkClick r:id="rId7" tooltip="Γουινέα"/>
              </a:rPr>
              <a:t>Γουινέα</a:t>
            </a:r>
            <a:r>
              <a:rPr lang="el-GR" b="0" i="0" dirty="0" smtClean="0">
                <a:solidFill>
                  <a:srgbClr val="252525"/>
                </a:solidFill>
                <a:effectLst/>
                <a:latin typeface="Arial"/>
              </a:rPr>
              <a:t> και </a:t>
            </a:r>
            <a:r>
              <a:rPr lang="el-GR" b="0" i="0" dirty="0" err="1" smtClean="0">
                <a:solidFill>
                  <a:srgbClr val="252525"/>
                </a:solidFill>
                <a:effectLst/>
                <a:latin typeface="Arial"/>
              </a:rPr>
              <a:t>τη</a:t>
            </a:r>
            <a:r>
              <a:rPr lang="el-GR" b="0" i="0" u="none" strike="noStrike" dirty="0" err="1" smtClean="0">
                <a:solidFill>
                  <a:srgbClr val="0B0080"/>
                </a:solidFill>
                <a:effectLst/>
                <a:latin typeface="Arial"/>
                <a:hlinkClick r:id="rId8" tooltip="Γουινέα-Μπισσάου"/>
              </a:rPr>
              <a:t>Γουινέα</a:t>
            </a:r>
            <a:r>
              <a:rPr lang="el-GR" b="0" i="0" u="none" strike="noStrike" dirty="0" smtClean="0">
                <a:solidFill>
                  <a:srgbClr val="0B0080"/>
                </a:solidFill>
                <a:effectLst/>
                <a:latin typeface="Arial"/>
                <a:hlinkClick r:id="rId8" tooltip="Γουινέα-Μπισσάου"/>
              </a:rPr>
              <a:t>-Μπισσάου</a:t>
            </a:r>
            <a:r>
              <a:rPr lang="el-GR" b="0" i="0" dirty="0" smtClean="0">
                <a:solidFill>
                  <a:srgbClr val="252525"/>
                </a:solidFill>
                <a:effectLst/>
                <a:latin typeface="Arial"/>
              </a:rPr>
              <a:t>. Η </a:t>
            </a:r>
            <a:r>
              <a:rPr lang="el-GR" b="0" i="0" u="none" strike="noStrike" dirty="0" smtClean="0">
                <a:solidFill>
                  <a:srgbClr val="0B0080"/>
                </a:solidFill>
                <a:effectLst/>
                <a:latin typeface="Arial"/>
                <a:hlinkClick r:id="rId9" tooltip="Γκάμπια"/>
              </a:rPr>
              <a:t>Γκάμπια</a:t>
            </a:r>
            <a:r>
              <a:rPr lang="el-GR" b="0" i="0" dirty="0" smtClean="0">
                <a:solidFill>
                  <a:srgbClr val="252525"/>
                </a:solidFill>
                <a:effectLst/>
                <a:latin typeface="Arial"/>
              </a:rPr>
              <a:t> περικλείεται από τη Σενεγάλη, ενώ τα νησιά του </a:t>
            </a:r>
            <a:r>
              <a:rPr lang="el-GR" b="0" i="0" u="none" strike="noStrike" dirty="0" smtClean="0">
                <a:solidFill>
                  <a:srgbClr val="0B0080"/>
                </a:solidFill>
                <a:effectLst/>
                <a:latin typeface="Arial"/>
                <a:hlinkClick r:id="rId10" tooltip="Πράσινο Ακρωτήριο"/>
              </a:rPr>
              <a:t>Πράσινου Ακρωτηρίου</a:t>
            </a:r>
            <a:r>
              <a:rPr lang="el-GR" b="0" i="0" dirty="0" smtClean="0">
                <a:solidFill>
                  <a:srgbClr val="252525"/>
                </a:solidFill>
                <a:effectLst/>
                <a:latin typeface="Arial"/>
              </a:rPr>
              <a:t> βρίσκονται σε απόσταση 560 χιλιομέτρων από τις ακτές της Σενεγάλης. Η χώρα έχει έκταση 196.190 τετραγωνικά </a:t>
            </a:r>
            <a:r>
              <a:rPr lang="el-GR" b="0" i="0" dirty="0" err="1" smtClean="0">
                <a:solidFill>
                  <a:srgbClr val="252525"/>
                </a:solidFill>
                <a:effectLst/>
                <a:latin typeface="Arial"/>
              </a:rPr>
              <a:t>χλμ</a:t>
            </a:r>
            <a:r>
              <a:rPr lang="el-GR" b="0" i="0" dirty="0" smtClean="0">
                <a:solidFill>
                  <a:srgbClr val="252525"/>
                </a:solidFill>
                <a:effectLst/>
                <a:latin typeface="Arial"/>
              </a:rPr>
              <a:t>. και πληθυσμό, με βάση τις εκτιμήσεις για το 2009, 13.711.597 κατοίκους.</a:t>
            </a:r>
            <a:r>
              <a:rPr lang="el-GR" b="0" i="0" u="none" strike="noStrike" baseline="30000" dirty="0" smtClean="0">
                <a:solidFill>
                  <a:srgbClr val="0B0080"/>
                </a:solidFill>
                <a:effectLst/>
                <a:latin typeface="Arial"/>
                <a:hlinkClick r:id="rId11"/>
              </a:rPr>
              <a:t>[1]</a:t>
            </a:r>
            <a:endParaRPr lang="el-GR" dirty="0"/>
          </a:p>
        </p:txBody>
      </p:sp>
      <p:pic>
        <p:nvPicPr>
          <p:cNvPr id="2050" name="Picture 2" descr="http://upload.wikimedia.org/wikipedia/commons/thumb/3/3d/Coat_of_arms_of_Senegal.svg/85px-Coat_of_arms_of_Senegal.svg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3645024"/>
            <a:ext cx="6552728" cy="3068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929912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 smtClean="0"/>
              <a:t>ΜΟΥΣΙΚΗ-ΣΕΝΕΓΑΛΗΣ</a:t>
            </a:r>
            <a:endParaRPr lang="el-GR" dirty="0"/>
          </a:p>
        </p:txBody>
      </p:sp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val="3203689672"/>
      </p:ext>
    </p:extLst>
  </p:cSld>
  <p:clrMapOvr>
    <a:masterClrMapping/>
  </p:clrMapOvr>
</p:sld>
</file>

<file path=ppt/theme/theme1.xml><?xml version="1.0" encoding="utf-8"?>
<a:theme xmlns:a="http://schemas.openxmlformats.org/drawingml/2006/main" name="Θέμα του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72</Words>
  <Application>Microsoft Office PowerPoint</Application>
  <PresentationFormat>Προβολή στην οθόνη (4:3)</PresentationFormat>
  <Paragraphs>9</Paragraphs>
  <Slides>4</Slides>
  <Notes>0</Notes>
  <HiddenSlides>0</HiddenSlides>
  <MMClips>0</MMClips>
  <ScaleCrop>false</ScaleCrop>
  <HeadingPairs>
    <vt:vector size="4" baseType="variant">
      <vt:variant>
        <vt:lpstr>Θέμα</vt:lpstr>
      </vt:variant>
      <vt:variant>
        <vt:i4>1</vt:i4>
      </vt:variant>
      <vt:variant>
        <vt:lpstr>Τίτλοι διαφανειών</vt:lpstr>
      </vt:variant>
      <vt:variant>
        <vt:i4>4</vt:i4>
      </vt:variant>
    </vt:vector>
  </HeadingPairs>
  <TitlesOfParts>
    <vt:vector size="5" baseType="lpstr">
      <vt:lpstr>Θέμα του Office</vt:lpstr>
      <vt:lpstr>ΆΛΛΕΣ ΙΣΤΟΡΙΕΣ ΓΙΑ ΤΗΝ ΑΦΡΙΚΗ</vt:lpstr>
      <vt:lpstr>ΑΛΓΕΡΙΑ</vt:lpstr>
      <vt:lpstr> ΣΕΝΕΓΑΛΗ</vt:lpstr>
      <vt:lpstr>ΜΟΥΣΙΚΗ-ΣΕΝΕΓΑΛΗΣ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ΆΛΛΕΣ ΙΣΤΟΡΙΕΣ ΓΙΑ ΤΗΝ ΑΦΡΙΚΗ</dc:title>
  <dc:creator>admin07</dc:creator>
  <cp:lastModifiedBy>admin07</cp:lastModifiedBy>
  <cp:revision>3</cp:revision>
  <dcterms:created xsi:type="dcterms:W3CDTF">2014-11-14T11:33:02Z</dcterms:created>
  <dcterms:modified xsi:type="dcterms:W3CDTF">2015-01-08T11:30:11Z</dcterms:modified>
</cp:coreProperties>
</file>