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Lst>
  <p:sldSz cx="9144000" cy="6858000" type="screen4x3"/>
  <p:notesSz cx="7099300" cy="10234613"/>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D09FF"/>
    <a:srgbClr val="3FC5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Τίτλος"/>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914401"/>
            <a:ext cx="2057400" cy="52117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914401"/>
            <a:ext cx="6019800" cy="5211763"/>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tIns="45720" anchor="b"/>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8 - Ψαλίδισμα και στρογγύλεμα μίας γωνίας του ορθογωνίου"/>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 Ορθογώνιο τρίγωνο"/>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 Τίτλος"/>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077200" y="6356350"/>
            <a:ext cx="609600" cy="365125"/>
          </a:xfrm>
        </p:spPr>
        <p:txBody>
          <a:bodyPr/>
          <a:lstStyle/>
          <a:p>
            <a:fld id="{D3F1D1C4-C2D9-4231-9FB2-B2D9D97AA41D}" type="slidenum">
              <a:rPr lang="el-GR" smtClean="0"/>
              <a:pPr/>
              <a:t>‹#›</a:t>
            </a:fld>
            <a:endParaRPr lang="el-GR"/>
          </a:p>
        </p:txBody>
      </p:sp>
      <p:sp>
        <p:nvSpPr>
          <p:cNvPr id="3" name="2 - Θέση εικόνας"/>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10" name="9 - Ελεύθερη σχεδίαση"/>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 Ελεύθερη σχεδίαση"/>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 Ελεύθερη σχεδίαση"/>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 Θέση τίτλου"/>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342CEA3-3058-4D43-AE35-B3DA76CB4003}" type="datetimeFigureOut">
              <a:rPr lang="el-GR" smtClean="0"/>
              <a:pPr/>
              <a:t>11/12/2014</a:t>
            </a:fld>
            <a:endParaRPr lang="el-GR"/>
          </a:p>
        </p:txBody>
      </p:sp>
      <p:sp>
        <p:nvSpPr>
          <p:cNvPr id="22" name="21 - Θέση υποσέλιδου"/>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l-GR"/>
          </a:p>
        </p:txBody>
      </p:sp>
      <p:sp>
        <p:nvSpPr>
          <p:cNvPr id="18" name="17 - Θέση αριθμού διαφάνειας"/>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F1D1C4-C2D9-4231-9FB2-B2D9D97AA41D}" type="slidenum">
              <a:rPr lang="el-GR" smtClean="0"/>
              <a:pPr/>
              <a:t>‹#›</a:t>
            </a:fld>
            <a:endParaRPr lang="el-GR"/>
          </a:p>
        </p:txBody>
      </p:sp>
      <p:grpSp>
        <p:nvGrpSpPr>
          <p:cNvPr id="2" name="1 - Ομάδα"/>
          <p:cNvGrpSpPr/>
          <p:nvPr/>
        </p:nvGrpSpPr>
        <p:grpSpPr>
          <a:xfrm>
            <a:off x="-19017" y="202408"/>
            <a:ext cx="9180548" cy="649224"/>
            <a:chOff x="-19045" y="216550"/>
            <a:chExt cx="9180548" cy="649224"/>
          </a:xfrm>
        </p:grpSpPr>
        <p:sp>
          <p:nvSpPr>
            <p:cNvPr id="12" name="11 - Ελεύθερη σχεδίαση"/>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 Ελεύθερη σχεδίαση"/>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3.wav"/><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5.wav"/><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539552" y="620688"/>
            <a:ext cx="7772400" cy="1470025"/>
          </a:xfrm>
        </p:spPr>
        <p:txBody>
          <a:bodyPr>
            <a:normAutofit fontScale="90000"/>
          </a:bodyPr>
          <a:lstStyle/>
          <a:p>
            <a:r>
              <a:rPr lang="el-GR" dirty="0" smtClean="0"/>
              <a:t>ΑΛΛΕΣ ΙΣΤΟΡΙΕΣ ΓΙΑ ΤΗΝ ΑΦΡΙΚΗ</a:t>
            </a:r>
            <a:endParaRPr lang="el-GR" dirty="0"/>
          </a:p>
        </p:txBody>
      </p:sp>
      <p:sp>
        <p:nvSpPr>
          <p:cNvPr id="3" name="2 - Υπότιτλος"/>
          <p:cNvSpPr>
            <a:spLocks noGrp="1"/>
          </p:cNvSpPr>
          <p:nvPr>
            <p:ph type="subTitle" idx="1"/>
          </p:nvPr>
        </p:nvSpPr>
        <p:spPr/>
        <p:txBody>
          <a:bodyPr/>
          <a:lstStyle/>
          <a:p>
            <a:r>
              <a:rPr lang="el-GR" b="1" dirty="0" smtClean="0">
                <a:solidFill>
                  <a:schemeClr val="tx1">
                    <a:lumMod val="95000"/>
                    <a:lumOff val="5000"/>
                  </a:schemeClr>
                </a:solidFill>
              </a:rPr>
              <a:t>ΑΡΗΣ ΚΩΣΤΑΣ</a:t>
            </a:r>
            <a:r>
              <a:rPr lang="en-US" b="1" dirty="0" smtClean="0">
                <a:solidFill>
                  <a:schemeClr val="tx1">
                    <a:lumMod val="95000"/>
                    <a:lumOff val="5000"/>
                  </a:schemeClr>
                </a:solidFill>
              </a:rPr>
              <a:t> </a:t>
            </a:r>
            <a:r>
              <a:rPr lang="el-GR" b="1" dirty="0" smtClean="0">
                <a:solidFill>
                  <a:schemeClr val="tx1">
                    <a:lumMod val="95000"/>
                    <a:lumOff val="5000"/>
                  </a:schemeClr>
                </a:solidFill>
              </a:rPr>
              <a:t>ΣΤ΄</a:t>
            </a:r>
            <a:r>
              <a:rPr lang="el-GR" sz="3200" b="1" dirty="0" smtClean="0">
                <a:solidFill>
                  <a:schemeClr val="tx1">
                    <a:lumMod val="95000"/>
                    <a:lumOff val="5000"/>
                  </a:schemeClr>
                </a:solidFill>
              </a:rPr>
              <a:t>1</a:t>
            </a:r>
            <a:endParaRPr lang="el-GR" sz="3200" b="1" dirty="0">
              <a:solidFill>
                <a:schemeClr val="tx1">
                  <a:lumMod val="95000"/>
                  <a:lumOff val="5000"/>
                </a:schemeClr>
              </a:solidFill>
            </a:endParaRPr>
          </a:p>
        </p:txBody>
      </p:sp>
      <p:pic>
        <p:nvPicPr>
          <p:cNvPr id="4" name="3 - Εικόνα" descr="Twitter-stop-animated-GIFs.gif"/>
          <p:cNvPicPr>
            <a:picLocks noChangeAspect="1"/>
          </p:cNvPicPr>
          <p:nvPr/>
        </p:nvPicPr>
        <p:blipFill>
          <a:blip r:embed="rId3" cstate="print"/>
          <a:stretch>
            <a:fillRect/>
          </a:stretch>
        </p:blipFill>
        <p:spPr>
          <a:xfrm>
            <a:off x="899592" y="1484784"/>
            <a:ext cx="3476625" cy="3429000"/>
          </a:xfrm>
          <a:prstGeom prst="rect">
            <a:avLst/>
          </a:prstGeom>
        </p:spPr>
      </p:pic>
    </p:spTree>
  </p:cSld>
  <p:clrMapOvr>
    <a:masterClrMapping/>
  </p:clrMapOvr>
  <p:transition>
    <p:checker dir="vert"/>
    <p:sndAc>
      <p:stSnd>
        <p:snd r:embed="rId2" name="explod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611560" y="404664"/>
            <a:ext cx="8229600" cy="1143000"/>
          </a:xfrm>
        </p:spPr>
        <p:txBody>
          <a:bodyPr>
            <a:normAutofit fontScale="90000"/>
          </a:bodyPr>
          <a:lstStyle/>
          <a:p>
            <a:pPr algn="ctr"/>
            <a:r>
              <a:rPr lang="en-US" dirty="0" smtClean="0">
                <a:solidFill>
                  <a:srgbClr val="3FC559"/>
                </a:solidFill>
              </a:rPr>
              <a:t>OY</a:t>
            </a:r>
            <a:r>
              <a:rPr lang="el-GR" dirty="0" smtClean="0">
                <a:solidFill>
                  <a:srgbClr val="3FC559"/>
                </a:solidFill>
              </a:rPr>
              <a:t>ΓΚΑΝΤΑ</a:t>
            </a:r>
            <a:br>
              <a:rPr lang="el-GR" dirty="0" smtClean="0">
                <a:solidFill>
                  <a:srgbClr val="3FC559"/>
                </a:solidFill>
              </a:rPr>
            </a:br>
            <a:endParaRPr lang="el-GR" dirty="0">
              <a:solidFill>
                <a:srgbClr val="3FC559"/>
              </a:solidFill>
            </a:endParaRPr>
          </a:p>
        </p:txBody>
      </p:sp>
      <p:sp>
        <p:nvSpPr>
          <p:cNvPr id="3" name="2 - Θέση περιεχομένου"/>
          <p:cNvSpPr>
            <a:spLocks noGrp="1"/>
          </p:cNvSpPr>
          <p:nvPr>
            <p:ph idx="1"/>
          </p:nvPr>
        </p:nvSpPr>
        <p:spPr>
          <a:xfrm>
            <a:off x="457200" y="908720"/>
            <a:ext cx="8229600" cy="5415880"/>
          </a:xfrm>
        </p:spPr>
        <p:txBody>
          <a:bodyPr>
            <a:normAutofit/>
          </a:bodyPr>
          <a:lstStyle/>
          <a:p>
            <a:r>
              <a:rPr lang="el-GR" sz="2800" dirty="0" smtClean="0"/>
              <a:t>Η </a:t>
            </a:r>
            <a:r>
              <a:rPr lang="el-GR" sz="2800" b="1" dirty="0" smtClean="0"/>
              <a:t>Ουγκάντα</a:t>
            </a:r>
            <a:r>
              <a:rPr lang="el-GR" sz="2800" dirty="0" smtClean="0"/>
              <a:t> είναι χώρα της Αφρικανικής Ηπείρου με πρωτεύουσα και μεγαλύτερη πόλη την Καμπάλα. Βρίσκεται δίπλα στη λίμνη Βικτόρια και συνορεύει με το Κονγκό, το Σουδάν και την Κένυα. Έχει έκταση 236.040 </a:t>
            </a:r>
            <a:r>
              <a:rPr lang="el-GR" sz="2800" dirty="0" err="1" smtClean="0"/>
              <a:t>τετρ</a:t>
            </a:r>
            <a:r>
              <a:rPr lang="el-GR" sz="2800" dirty="0" smtClean="0"/>
              <a:t>. </a:t>
            </a:r>
            <a:r>
              <a:rPr lang="el-GR" sz="2800" dirty="0" err="1" smtClean="0"/>
              <a:t>χλμ</a:t>
            </a:r>
            <a:r>
              <a:rPr lang="el-GR" sz="2800" dirty="0" smtClean="0"/>
              <a:t>. και πληθυσμό </a:t>
            </a:r>
            <a:r>
              <a:rPr lang="el-GR" sz="2800" dirty="0" smtClean="0"/>
              <a:t>32.369.558</a:t>
            </a:r>
            <a:r>
              <a:rPr lang="el-GR" sz="2800" dirty="0" smtClean="0"/>
              <a:t> κατοίκων με βάση εκτιμήσεις για τον Ιούλιο του </a:t>
            </a:r>
            <a:r>
              <a:rPr lang="el-GR" sz="2800" dirty="0" smtClean="0"/>
              <a:t>2009</a:t>
            </a:r>
            <a:r>
              <a:rPr lang="en-US" sz="2800" dirty="0" smtClean="0"/>
              <a:t>. </a:t>
            </a:r>
            <a:r>
              <a:rPr lang="el-GR" sz="2800" dirty="0" smtClean="0"/>
              <a:t> Επίσημες γλώσσες της είναι η αγγλική και η σουαχίλι.</a:t>
            </a:r>
          </a:p>
          <a:p>
            <a:r>
              <a:rPr lang="el-GR" sz="2800" dirty="0" smtClean="0"/>
              <a:t>Παλιότερα υπήρξε αποικία των Άγγλων αλλά στις 9 Οκτωβρίου 1962 απέκτησε την ανεξαρτησία της.</a:t>
            </a:r>
          </a:p>
          <a:p>
            <a:endParaRPr lang="el-G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31064756.jpg"/>
          <p:cNvPicPr>
            <a:picLocks noGrp="1" noChangeAspect="1"/>
          </p:cNvPicPr>
          <p:nvPr>
            <p:ph idx="1"/>
          </p:nvPr>
        </p:nvPicPr>
        <p:blipFill>
          <a:blip r:embed="rId3" cstate="print"/>
          <a:stretch>
            <a:fillRect/>
          </a:stretch>
        </p:blipFill>
        <p:spPr>
          <a:xfrm>
            <a:off x="0" y="0"/>
            <a:ext cx="9144000" cy="6957392"/>
          </a:xfrm>
        </p:spPr>
      </p:pic>
    </p:spTree>
  </p:cSld>
  <p:clrMapOvr>
    <a:masterClrMapping/>
  </p:clrMapOvr>
  <p:transition>
    <p:strips dir="ru"/>
    <p:sndAc>
      <p:stSnd>
        <p:snd r:embed="rId2" name="bomb.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algn="ctr"/>
            <a:r>
              <a:rPr lang="el-GR" dirty="0" smtClean="0">
                <a:solidFill>
                  <a:srgbClr val="FF0000"/>
                </a:solidFill>
              </a:rPr>
              <a:t>Αιθιοπία</a:t>
            </a:r>
            <a:br>
              <a:rPr lang="el-GR" dirty="0" smtClean="0">
                <a:solidFill>
                  <a:srgbClr val="FF0000"/>
                </a:solidFill>
              </a:rPr>
            </a:br>
            <a:endParaRPr lang="el-GR" dirty="0">
              <a:solidFill>
                <a:srgbClr val="FF0000"/>
              </a:solidFill>
            </a:endParaRPr>
          </a:p>
        </p:txBody>
      </p:sp>
      <p:sp>
        <p:nvSpPr>
          <p:cNvPr id="3" name="2 - Θέση περιεχομένου"/>
          <p:cNvSpPr>
            <a:spLocks noGrp="1"/>
          </p:cNvSpPr>
          <p:nvPr>
            <p:ph idx="1"/>
          </p:nvPr>
        </p:nvSpPr>
        <p:spPr/>
        <p:txBody>
          <a:bodyPr>
            <a:normAutofit fontScale="77500" lnSpcReduction="20000"/>
          </a:bodyPr>
          <a:lstStyle/>
          <a:p>
            <a:pPr algn="just"/>
            <a:r>
              <a:rPr lang="el-GR" dirty="0" smtClean="0"/>
              <a:t>Η Αιθιοπία είναι μια από τις αρχαίες χώρες της Αφρικής και αναφέρεται σε έργα του Όμηρου αλλά και του Ησίοδου. Η ονομασία του κατοίκου της χώρας αυτής "</a:t>
            </a:r>
            <a:r>
              <a:rPr lang="el-GR" dirty="0" err="1" smtClean="0"/>
              <a:t>αιθίοψ</a:t>
            </a:r>
            <a:r>
              <a:rPr lang="el-GR" dirty="0" smtClean="0"/>
              <a:t>" είναι αρχαία ελληνική λέξη και σημαίνει άνθρωπος με καμένη (ή ηλιοψημένη) όψη. Πληροφορίες για τη ζωή της χώρας αυτής κατά την αρχαϊκή περίοδο δίνει ο </a:t>
            </a:r>
            <a:r>
              <a:rPr lang="el-GR" dirty="0" smtClean="0"/>
              <a:t>ιστορικός</a:t>
            </a:r>
            <a:r>
              <a:rPr lang="en-US" dirty="0" smtClean="0"/>
              <a:t> </a:t>
            </a:r>
            <a:r>
              <a:rPr lang="el-GR" dirty="0" smtClean="0"/>
              <a:t>Ηρόδοτος</a:t>
            </a:r>
            <a:r>
              <a:rPr lang="el-GR" dirty="0" smtClean="0"/>
              <a:t>. Αναφέρει ότι, στην αρχή οι Αιθίοπες ήταν νομάδες και σχεδόν σε ημιάγρια κατάσταση, ύστερα όμως ήρθαν σε επιμειξία με τους Αιγυπτίους, υιοθέτησαν τα Αιγυπτιακά ήθη και ως αποτέλεσμα εκπολιτίστηκαν. Κάποιος αρχαίος θρύλος αναφέρει ότι εκτός από τους Αιγυπτίους ήρθαν σε επιμειξία και με τους Εβραίους. Εκτός όμως από αυτούς τους λαούς σημαντική επίδραση είχε στους Αιθίοπες και ο ελληνικός πολιτισμός, που είχε φτάσει ως εκεί, όπως προκύπτει, από μελέτες επιγραφών και νομισμάτων, που βρέθηκαν σε αρχαιολογικές ανασκαφές. Αυτό το μαρτυράει και μια παράδοση στους Αβησσυνούς που σύμφωνα μ' αυτήν είχε πάει στη χώρα αυτή και ο Μέγας Αλέξανδρος.</a:t>
            </a:r>
            <a:endParaRPr lang="el-GR" dirty="0"/>
          </a:p>
        </p:txBody>
      </p:sp>
      <p:pic>
        <p:nvPicPr>
          <p:cNvPr id="4" name="3 - Εικόνα" descr="images.jpg"/>
          <p:cNvPicPr>
            <a:picLocks noChangeAspect="1"/>
          </p:cNvPicPr>
          <p:nvPr/>
        </p:nvPicPr>
        <p:blipFill>
          <a:blip r:embed="rId3" cstate="print"/>
          <a:stretch>
            <a:fillRect/>
          </a:stretch>
        </p:blipFill>
        <p:spPr>
          <a:xfrm>
            <a:off x="6084168" y="260648"/>
            <a:ext cx="2628900" cy="1743075"/>
          </a:xfrm>
          <a:prstGeom prst="rect">
            <a:avLst/>
          </a:prstGeom>
        </p:spPr>
      </p:pic>
      <p:pic>
        <p:nvPicPr>
          <p:cNvPr id="5" name="4 - Εικόνα" descr="αρχείο λήψης.jpg"/>
          <p:cNvPicPr>
            <a:picLocks noChangeAspect="1"/>
          </p:cNvPicPr>
          <p:nvPr/>
        </p:nvPicPr>
        <p:blipFill>
          <a:blip r:embed="rId4" cstate="print"/>
          <a:stretch>
            <a:fillRect/>
          </a:stretch>
        </p:blipFill>
        <p:spPr>
          <a:xfrm>
            <a:off x="323528" y="188640"/>
            <a:ext cx="2520280" cy="1584176"/>
          </a:xfrm>
          <a:prstGeom prst="rect">
            <a:avLst/>
          </a:prstGeom>
        </p:spPr>
      </p:pic>
    </p:spTree>
  </p:cSld>
  <p:clrMapOvr>
    <a:masterClrMapping/>
  </p:clrMapOvr>
  <p:transition>
    <p:wheel spokes="1"/>
    <p:sndAc>
      <p:stSnd>
        <p:snd r:embed="rId2" name="bomb.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 Εικόνα" descr="Flag_of_Sierra_Leone.svg.png"/>
          <p:cNvPicPr>
            <a:picLocks noChangeAspect="1"/>
          </p:cNvPicPr>
          <p:nvPr/>
        </p:nvPicPr>
        <p:blipFill>
          <a:blip r:embed="rId3" cstate="print"/>
          <a:stretch>
            <a:fillRect/>
          </a:stretch>
        </p:blipFill>
        <p:spPr>
          <a:xfrm>
            <a:off x="0" y="0"/>
            <a:ext cx="9144000" cy="6858000"/>
          </a:xfrm>
          <a:prstGeom prst="rect">
            <a:avLst/>
          </a:prstGeom>
        </p:spPr>
      </p:pic>
      <p:sp>
        <p:nvSpPr>
          <p:cNvPr id="2" name="1 - Τίτλος"/>
          <p:cNvSpPr>
            <a:spLocks noGrp="1"/>
          </p:cNvSpPr>
          <p:nvPr>
            <p:ph type="title"/>
          </p:nvPr>
        </p:nvSpPr>
        <p:spPr>
          <a:xfrm>
            <a:off x="457200" y="0"/>
            <a:ext cx="8229600" cy="1196752"/>
          </a:xfrm>
        </p:spPr>
        <p:txBody>
          <a:bodyPr>
            <a:normAutofit fontScale="90000"/>
          </a:bodyPr>
          <a:lstStyle/>
          <a:p>
            <a:pPr algn="ctr"/>
            <a:r>
              <a:rPr lang="en-US" dirty="0" smtClean="0">
                <a:solidFill>
                  <a:srgbClr val="7030A0"/>
                </a:solidFill>
              </a:rPr>
              <a:t/>
            </a:r>
            <a:br>
              <a:rPr lang="en-US" dirty="0" smtClean="0">
                <a:solidFill>
                  <a:srgbClr val="7030A0"/>
                </a:solidFill>
              </a:rPr>
            </a:br>
            <a:r>
              <a:rPr lang="el-GR" dirty="0" smtClean="0">
                <a:solidFill>
                  <a:srgbClr val="7030A0"/>
                </a:solidFill>
              </a:rPr>
              <a:t>Σιέρα Λεόνε</a:t>
            </a:r>
            <a:endParaRPr lang="el-GR" dirty="0">
              <a:solidFill>
                <a:srgbClr val="7030A0"/>
              </a:solidFill>
            </a:endParaRPr>
          </a:p>
        </p:txBody>
      </p:sp>
      <p:sp>
        <p:nvSpPr>
          <p:cNvPr id="3" name="2 - Θέση περιεχομένου"/>
          <p:cNvSpPr>
            <a:spLocks noGrp="1"/>
          </p:cNvSpPr>
          <p:nvPr>
            <p:ph idx="1"/>
          </p:nvPr>
        </p:nvSpPr>
        <p:spPr>
          <a:xfrm>
            <a:off x="457200" y="1268760"/>
            <a:ext cx="8229600" cy="5055840"/>
          </a:xfrm>
        </p:spPr>
        <p:txBody>
          <a:bodyPr>
            <a:normAutofit fontScale="92500" lnSpcReduction="10000"/>
          </a:bodyPr>
          <a:lstStyle/>
          <a:p>
            <a:pPr algn="just"/>
            <a:r>
              <a:rPr lang="el-GR" dirty="0" smtClean="0"/>
              <a:t>Ο πληθυσμός της χώρας </a:t>
            </a:r>
            <a:r>
              <a:rPr lang="el-GR" dirty="0" smtClean="0"/>
              <a:t>(2009</a:t>
            </a:r>
            <a:r>
              <a:rPr lang="el-GR" dirty="0" smtClean="0"/>
              <a:t>) ανέρχεται σε 6.440.053 </a:t>
            </a:r>
            <a:r>
              <a:rPr lang="el-GR" dirty="0" smtClean="0"/>
              <a:t>κατοίκους. </a:t>
            </a:r>
            <a:r>
              <a:rPr lang="el-GR" dirty="0" smtClean="0"/>
              <a:t>Αποτελείται από 20 αφρικανικές εθνικές ομάδες κατά το 90%, Κρεολούς 10% (απογόνους απελευθερωθέντων σκλάβων της Τζαμάικα που εγκαταστάθηκαν στο Φρίταουν στα τέλη του 18ου αιώνα) και πρόσφυγες από τον πρόσφατο πόλεμο στην Λιβερία. Υπάρχουν, επίσης, λίγοι Ευρωπαίοι, Λιβανέζοι, Πακιστανοί και Ινδοί. Από θρησκευτική άποψη, 60% είναι Μουσουλμάνοι, 10% Χριστιανοί, ενώ το 30% ανήκει σε τοπικά θρησκεύματα. Επίσης, υπάρχουν 2.039 Μάρτυρες του </a:t>
            </a:r>
            <a:r>
              <a:rPr lang="el-GR" dirty="0" smtClean="0"/>
              <a:t>Ιεχωβά</a:t>
            </a:r>
            <a:r>
              <a:rPr lang="en-US" baseline="30000" dirty="0"/>
              <a:t> </a:t>
            </a:r>
            <a:r>
              <a:rPr lang="el-GR" dirty="0" smtClean="0"/>
              <a:t>και </a:t>
            </a:r>
            <a:r>
              <a:rPr lang="el-GR" dirty="0" smtClean="0"/>
              <a:t>13.078 Μορμόνοι </a:t>
            </a:r>
            <a:r>
              <a:rPr lang="el-GR" dirty="0" smtClean="0"/>
              <a:t>. </a:t>
            </a:r>
            <a:r>
              <a:rPr lang="el-GR" dirty="0" smtClean="0"/>
              <a:t>Το προσδόκιμο ζωής στο σύνολο του πληθυσμού ήταν σύμφωνα με εκτιμήσεις του 2013 τα 56,98 χρόνια (54,47 χρόνια οι άνδρες και 59,56 οι γυναίκες</a:t>
            </a:r>
            <a:r>
              <a:rPr lang="el-GR" dirty="0" smtClean="0"/>
              <a:t>).</a:t>
            </a:r>
            <a:endParaRPr lang="el-GR" dirty="0"/>
          </a:p>
        </p:txBody>
      </p:sp>
    </p:spTree>
  </p:cSld>
  <p:clrMapOvr>
    <a:masterClrMapping/>
  </p:clrMapOvr>
  <p:transition>
    <p:wheel spokes="3"/>
    <p:sndAc>
      <p:stSnd>
        <p:snd r:embed="rId2" name="bomb.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 Εικόνα" descr="αρχείο λήψης (1).jpg"/>
          <p:cNvPicPr>
            <a:picLocks noChangeAspect="1"/>
          </p:cNvPicPr>
          <p:nvPr/>
        </p:nvPicPr>
        <p:blipFill>
          <a:blip r:embed="rId3" cstate="print"/>
          <a:stretch>
            <a:fillRect/>
          </a:stretch>
        </p:blipFill>
        <p:spPr>
          <a:xfrm>
            <a:off x="0" y="0"/>
            <a:ext cx="9159307" cy="6858000"/>
          </a:xfrm>
          <a:prstGeom prst="rect">
            <a:avLst/>
          </a:prstGeom>
        </p:spPr>
      </p:pic>
      <p:sp>
        <p:nvSpPr>
          <p:cNvPr id="4" name="3 - Τίτλος"/>
          <p:cNvSpPr>
            <a:spLocks noGrp="1"/>
          </p:cNvSpPr>
          <p:nvPr>
            <p:ph type="title"/>
          </p:nvPr>
        </p:nvSpPr>
        <p:spPr>
          <a:xfrm>
            <a:off x="914400" y="548680"/>
            <a:ext cx="8229600" cy="1143000"/>
          </a:xfrm>
        </p:spPr>
        <p:txBody>
          <a:bodyPr>
            <a:normAutofit fontScale="90000"/>
          </a:bodyPr>
          <a:lstStyle/>
          <a:p>
            <a:pPr algn="ctr"/>
            <a:r>
              <a:rPr lang="el-GR" dirty="0" smtClean="0">
                <a:solidFill>
                  <a:srgbClr val="6D09FF"/>
                </a:solidFill>
              </a:rPr>
              <a:t>ΝΙΓΗΡΙΑ</a:t>
            </a:r>
            <a:br>
              <a:rPr lang="el-GR" dirty="0" smtClean="0">
                <a:solidFill>
                  <a:srgbClr val="6D09FF"/>
                </a:solidFill>
              </a:rPr>
            </a:br>
            <a:endParaRPr lang="el-GR" dirty="0">
              <a:solidFill>
                <a:srgbClr val="6D09FF"/>
              </a:solidFill>
            </a:endParaRPr>
          </a:p>
        </p:txBody>
      </p:sp>
      <p:sp>
        <p:nvSpPr>
          <p:cNvPr id="3" name="2 - Θέση περιεχομένου"/>
          <p:cNvSpPr>
            <a:spLocks noGrp="1"/>
          </p:cNvSpPr>
          <p:nvPr>
            <p:ph idx="1"/>
          </p:nvPr>
        </p:nvSpPr>
        <p:spPr>
          <a:xfrm>
            <a:off x="464853" y="1124744"/>
            <a:ext cx="8229600" cy="4389120"/>
          </a:xfrm>
        </p:spPr>
        <p:txBody>
          <a:bodyPr>
            <a:noAutofit/>
          </a:bodyPr>
          <a:lstStyle/>
          <a:p>
            <a:r>
              <a:rPr lang="el-GR" sz="3200" b="1" dirty="0" smtClean="0">
                <a:solidFill>
                  <a:srgbClr val="FFFF00"/>
                </a:solidFill>
              </a:rPr>
              <a:t>Το κράτος της Νιγηρίας συστήθηκε το 1960 μετά την ανεξαρτητοποίησή της από την Αγγλία. Το κυριότερο πρόβλημα που υπονόμευε την συνοχή του νέου </a:t>
            </a:r>
            <a:r>
              <a:rPr lang="el-GR" sz="3200" b="1" dirty="0" smtClean="0">
                <a:solidFill>
                  <a:srgbClr val="FFFF00"/>
                </a:solidFill>
              </a:rPr>
              <a:t>κράτους </a:t>
            </a:r>
            <a:r>
              <a:rPr lang="el-GR" sz="3200" b="1" dirty="0" smtClean="0">
                <a:solidFill>
                  <a:srgbClr val="FFFF00"/>
                </a:solidFill>
              </a:rPr>
              <a:t>ήταν η </a:t>
            </a:r>
            <a:r>
              <a:rPr lang="el-GR" sz="3200" b="1" dirty="0" err="1" smtClean="0">
                <a:solidFill>
                  <a:srgbClr val="FFFF00"/>
                </a:solidFill>
              </a:rPr>
              <a:t>εθνοτική</a:t>
            </a:r>
            <a:r>
              <a:rPr lang="el-GR" sz="3200" b="1" dirty="0" smtClean="0">
                <a:solidFill>
                  <a:srgbClr val="FFFF00"/>
                </a:solidFill>
              </a:rPr>
              <a:t> της πολυμορφία: Μουσουλμάνοι η πλειοψηφία του πληθυσμού που ζούσε στα βόρεια και χριστιανοί στα νοτιοανατολικά, κυρίως στην περιοχή </a:t>
            </a:r>
            <a:r>
              <a:rPr lang="el-GR" sz="3200" b="1" dirty="0" smtClean="0">
                <a:solidFill>
                  <a:srgbClr val="FFFF00"/>
                </a:solidFill>
              </a:rPr>
              <a:t>της</a:t>
            </a:r>
            <a:r>
              <a:rPr lang="en-US" sz="3200" b="1" dirty="0" smtClean="0">
                <a:solidFill>
                  <a:srgbClr val="FFFF00"/>
                </a:solidFill>
              </a:rPr>
              <a:t> </a:t>
            </a:r>
            <a:r>
              <a:rPr lang="el-GR" sz="3200" b="1" dirty="0" smtClean="0">
                <a:solidFill>
                  <a:srgbClr val="FFFF00"/>
                </a:solidFill>
              </a:rPr>
              <a:t>Μπιάφρα</a:t>
            </a:r>
            <a:r>
              <a:rPr lang="el-GR" sz="3200" b="1" dirty="0" smtClean="0">
                <a:solidFill>
                  <a:srgbClr val="FFFF00"/>
                </a:solidFill>
              </a:rPr>
              <a:t>, οι οποίοι ανήκαν στη φυλή των </a:t>
            </a:r>
            <a:r>
              <a:rPr lang="el-GR" sz="3200" b="1" i="1" dirty="0" err="1" smtClean="0">
                <a:solidFill>
                  <a:srgbClr val="FFFF00"/>
                </a:solidFill>
              </a:rPr>
              <a:t>Ίμπο</a:t>
            </a:r>
            <a:r>
              <a:rPr lang="el-GR" sz="3200" b="1" dirty="0" smtClean="0">
                <a:solidFill>
                  <a:srgbClr val="FFFF00"/>
                </a:solidFill>
              </a:rPr>
              <a:t>.</a:t>
            </a:r>
            <a:endParaRPr lang="el-GR" sz="3200" b="1" dirty="0">
              <a:solidFill>
                <a:srgbClr val="FFFF00"/>
              </a:solidFill>
            </a:endParaRPr>
          </a:p>
        </p:txBody>
      </p:sp>
    </p:spTree>
  </p:cSld>
  <p:clrMapOvr>
    <a:masterClrMapping/>
  </p:clrMapOvr>
  <p:transition>
    <p:zoom dir="in"/>
    <p:sndAc>
      <p:stSnd>
        <p:snd r:embed="rId2" name="drumroll.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 Εικόνα" descr="Twitter-stop-animated-GIFs.gif"/>
          <p:cNvPicPr>
            <a:picLocks noChangeAspect="1"/>
          </p:cNvPicPr>
          <p:nvPr/>
        </p:nvPicPr>
        <p:blipFill>
          <a:blip r:embed="rId3" cstate="print"/>
          <a:stretch>
            <a:fillRect/>
          </a:stretch>
        </p:blipFill>
        <p:spPr>
          <a:xfrm>
            <a:off x="2267744" y="2564904"/>
            <a:ext cx="3476625" cy="3429000"/>
          </a:xfrm>
          <a:prstGeom prst="rect">
            <a:avLst/>
          </a:prstGeom>
        </p:spPr>
      </p:pic>
      <p:pic>
        <p:nvPicPr>
          <p:cNvPr id="4" name="3 - Εικόνα" descr="Desert.jpg"/>
          <p:cNvPicPr>
            <a:picLocks noChangeAspect="1"/>
          </p:cNvPicPr>
          <p:nvPr/>
        </p:nvPicPr>
        <p:blipFill>
          <a:blip r:embed="rId4" cstate="print"/>
          <a:stretch>
            <a:fillRect/>
          </a:stretch>
        </p:blipFill>
        <p:spPr>
          <a:xfrm>
            <a:off x="0" y="0"/>
            <a:ext cx="9144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1 - Τίτλος"/>
          <p:cNvSpPr>
            <a:spLocks noGrp="1"/>
          </p:cNvSpPr>
          <p:nvPr>
            <p:ph type="ctrTitle"/>
          </p:nvPr>
        </p:nvSpPr>
        <p:spPr/>
        <p:txBody>
          <a:bodyPr>
            <a:noAutofit/>
          </a:bodyPr>
          <a:lstStyle/>
          <a:p>
            <a:pPr algn="ctr"/>
            <a:r>
              <a:rPr lang="el-GR" sz="9600" dirty="0" smtClean="0">
                <a:solidFill>
                  <a:srgbClr val="FF0000"/>
                </a:solidFill>
              </a:rPr>
              <a:t>ΤΕΛΟΣ!!!</a:t>
            </a:r>
            <a:endParaRPr lang="el-GR" sz="9600" dirty="0">
              <a:solidFill>
                <a:srgbClr val="FF0000"/>
              </a:solidFill>
            </a:endParaRPr>
          </a:p>
        </p:txBody>
      </p:sp>
      <p:sp>
        <p:nvSpPr>
          <p:cNvPr id="3" name="2 - Θέση περιεχομένου"/>
          <p:cNvSpPr>
            <a:spLocks noGrp="1"/>
          </p:cNvSpPr>
          <p:nvPr>
            <p:ph type="subTitle" idx="1"/>
          </p:nvPr>
        </p:nvSpPr>
        <p:spPr/>
        <p:txBody>
          <a:bodyPr/>
          <a:lstStyle/>
          <a:p>
            <a:pPr algn="ctr"/>
            <a:r>
              <a:rPr lang="el-GR" dirty="0" smtClean="0">
                <a:solidFill>
                  <a:srgbClr val="0000FF"/>
                </a:solidFill>
              </a:rPr>
              <a:t>ΕΥΧΑΡΙΣΤΟΥΜΕ ΓΙΑ ΤΗΝ ΠΡΟΣΟΧΗ ΣΑΣ</a:t>
            </a:r>
            <a:r>
              <a:rPr lang="el-GR" dirty="0" smtClean="0"/>
              <a:t> </a:t>
            </a:r>
          </a:p>
          <a:p>
            <a:endParaRPr lang="el-GR" dirty="0" smtClean="0"/>
          </a:p>
          <a:p>
            <a:endParaRPr lang="el-GR" dirty="0" smtClean="0"/>
          </a:p>
          <a:p>
            <a:endParaRPr lang="el-GR" dirty="0" smtClean="0"/>
          </a:p>
          <a:p>
            <a:endParaRPr lang="el-GR" dirty="0" smtClean="0"/>
          </a:p>
          <a:p>
            <a:endParaRPr lang="el-GR" dirty="0" smtClean="0"/>
          </a:p>
          <a:p>
            <a:endParaRPr lang="el-GR" dirty="0" smtClean="0"/>
          </a:p>
          <a:p>
            <a:endParaRPr lang="el-GR" dirty="0" smtClean="0"/>
          </a:p>
          <a:p>
            <a:endParaRPr lang="el-GR" dirty="0" smtClean="0"/>
          </a:p>
          <a:p>
            <a:endParaRPr lang="el-GR" dirty="0" smtClean="0"/>
          </a:p>
          <a:p>
            <a:pPr>
              <a:buNone/>
            </a:pPr>
            <a:endParaRPr lang="el-GR" dirty="0" smtClean="0"/>
          </a:p>
        </p:txBody>
      </p:sp>
      <p:pic>
        <p:nvPicPr>
          <p:cNvPr id="6" name="5 - Εικόνα" descr="Twitter-stop-animated-GIFs.gif"/>
          <p:cNvPicPr>
            <a:picLocks noChangeAspect="1"/>
          </p:cNvPicPr>
          <p:nvPr/>
        </p:nvPicPr>
        <p:blipFill>
          <a:blip r:embed="rId3" cstate="print"/>
          <a:stretch>
            <a:fillRect/>
          </a:stretch>
        </p:blipFill>
        <p:spPr>
          <a:xfrm>
            <a:off x="5292080" y="4005064"/>
            <a:ext cx="3476625" cy="2852936"/>
          </a:xfrm>
          <a:prstGeom prst="rect">
            <a:avLst/>
          </a:prstGeom>
        </p:spPr>
      </p:pic>
    </p:spTree>
  </p:cSld>
  <p:clrMapOvr>
    <a:masterClrMapping/>
  </p:clrMapOvr>
  <p:transition>
    <p:newsflash/>
    <p:sndAc>
      <p:stSnd>
        <p:snd r:embed="rId2" name="applaus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Ροή">
  <a:themeElements>
    <a:clrScheme name="Ροή">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Ροή">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Ροή">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TotalTime>
  <Words>74</Words>
  <Application>Microsoft Office PowerPoint</Application>
  <PresentationFormat>Προβολή στην οθόνη (4:3)</PresentationFormat>
  <Paragraphs>21</Paragraphs>
  <Slides>7</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7</vt:i4>
      </vt:variant>
    </vt:vector>
  </HeadingPairs>
  <TitlesOfParts>
    <vt:vector size="8" baseType="lpstr">
      <vt:lpstr>Ροή</vt:lpstr>
      <vt:lpstr>ΑΛΛΕΣ ΙΣΤΟΡΙΕΣ ΓΙΑ ΤΗΝ ΑΦΡΙΚΗ</vt:lpstr>
      <vt:lpstr>OYΓΚΑΝΤΑ </vt:lpstr>
      <vt:lpstr>Παρουσίαση του PowerPoint</vt:lpstr>
      <vt:lpstr>Αιθιοπία </vt:lpstr>
      <vt:lpstr> Σιέρα Λεόνε</vt:lpstr>
      <vt:lpstr>ΝΙΓΗΡΙΑ </vt:lpstr>
      <vt:lpstr>ΤΕΛΟΣ!!!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ΑΛΛΕΣ ΙΣΤΟΡΙΕΣ ΓΙΑ ΤΗΝ ΑΦΡΙΚΗ</dc:title>
  <dc:creator>user11</dc:creator>
  <cp:lastModifiedBy>student03</cp:lastModifiedBy>
  <cp:revision>10</cp:revision>
  <cp:lastPrinted>2014-12-11T09:57:26Z</cp:lastPrinted>
  <dcterms:created xsi:type="dcterms:W3CDTF">2014-11-14T11:32:43Z</dcterms:created>
  <dcterms:modified xsi:type="dcterms:W3CDTF">2014-12-11T09:58:04Z</dcterms:modified>
</cp:coreProperties>
</file>