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65" r:id="rId5"/>
    <p:sldId id="271" r:id="rId6"/>
    <p:sldId id="272" r:id="rId7"/>
    <p:sldId id="273" r:id="rId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457521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95084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427782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860618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406751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78337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DF9C3607-FDDA-4988-82D4-56444B4A0E0D}" type="datetimeFigureOut">
              <a:rPr lang="el-GR" smtClean="0"/>
              <a:t>21/10/2014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142851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DF9C3607-FDDA-4988-82D4-56444B4A0E0D}" type="datetimeFigureOut">
              <a:rPr lang="el-GR" smtClean="0"/>
              <a:t>21/10/2014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83070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DF9C3607-FDDA-4988-82D4-56444B4A0E0D}" type="datetimeFigureOut">
              <a:rPr lang="el-GR" smtClean="0"/>
              <a:t>21/10/2014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7892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37214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243060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65BF80-02EA-4232-9156-5AC4D4C1E548}" type="slidenum">
              <a:rPr lang="el-GR" smtClean="0"/>
              <a:t>‹#›</a:t>
            </a:fld>
            <a:endParaRPr lang="el-GR"/>
          </a:p>
        </p:txBody>
      </p:sp>
    </p:spTree>
    <p:extLst>
      <p:ext uri="{BB962C8B-B14F-4D97-AF65-F5344CB8AC3E}">
        <p14:creationId xmlns:p14="http://schemas.microsoft.com/office/powerpoint/2010/main" val="577014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b="1" dirty="0" smtClean="0"/>
              <a:t>Τα έξι σκεπτόμενα καπέλα του </a:t>
            </a:r>
            <a:r>
              <a:rPr lang="en-US" b="1" dirty="0" smtClean="0"/>
              <a:t>De Bono</a:t>
            </a:r>
            <a:endParaRPr lang="el-GR" b="1" dirty="0"/>
          </a:p>
        </p:txBody>
      </p:sp>
      <p:sp>
        <p:nvSpPr>
          <p:cNvPr id="3" name="Υπότιτλος 2"/>
          <p:cNvSpPr>
            <a:spLocks noGrp="1"/>
          </p:cNvSpPr>
          <p:nvPr>
            <p:ph type="subTitle" idx="1"/>
          </p:nvPr>
        </p:nvSpPr>
        <p:spPr/>
        <p:txBody>
          <a:bodyPr/>
          <a:lstStyle/>
          <a:p>
            <a:r>
              <a:rPr lang="el-GR" b="1" dirty="0" smtClean="0"/>
              <a:t>Το καπέλο της ομάδας μας</a:t>
            </a:r>
            <a:endParaRPr lang="el-GR" b="1" dirty="0"/>
          </a:p>
        </p:txBody>
      </p:sp>
    </p:spTree>
    <p:extLst>
      <p:ext uri="{BB962C8B-B14F-4D97-AF65-F5344CB8AC3E}">
        <p14:creationId xmlns:p14="http://schemas.microsoft.com/office/powerpoint/2010/main" val="220166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Το λευκό καπέλο!!!!!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a:xfrm>
            <a:off x="457200" y="2174874"/>
            <a:ext cx="4040188" cy="4278461"/>
          </a:xfrm>
        </p:spPr>
        <p:txBody>
          <a:bodyPr>
            <a:noAutofit/>
          </a:bodyPr>
          <a:lstStyle/>
          <a:p>
            <a:r>
              <a:rPr lang="el-GR" sz="1600" dirty="0"/>
              <a:t>Το Λευκό καπέλο εκπροσωπεί τα δεδομένα/πληροφορίες τις σχετικές με την κατάσταση ή το πρόβλημα. Είναι η αντικειμενικότητα, χωρίς εξηγήσεις</a:t>
            </a:r>
            <a:r>
              <a:rPr lang="en-US" sz="1600" dirty="0" smtClean="0"/>
              <a:t>.</a:t>
            </a:r>
          </a:p>
          <a:p>
            <a:r>
              <a:rPr lang="el-GR" sz="1600" dirty="0" smtClean="0"/>
              <a:t>Τι κάνουμε;</a:t>
            </a:r>
            <a:endParaRPr lang="en-US" sz="1600" dirty="0" smtClean="0"/>
          </a:p>
          <a:p>
            <a:pPr marL="530225" indent="-265113">
              <a:buFont typeface="Courier New" panose="02070309020205020404" pitchFamily="49" charset="0"/>
              <a:buChar char="o"/>
            </a:pPr>
            <a:r>
              <a:rPr lang="el-GR" sz="1600" dirty="0" smtClean="0"/>
              <a:t>Εστιάζουμε </a:t>
            </a:r>
            <a:r>
              <a:rPr lang="el-GR" sz="1600" dirty="0"/>
              <a:t>στα διαθέσιμα </a:t>
            </a:r>
            <a:r>
              <a:rPr lang="el-GR" sz="1600" dirty="0" smtClean="0"/>
              <a:t>στοιχεία.</a:t>
            </a:r>
            <a:endParaRPr lang="en-US" sz="1600" dirty="0" smtClean="0"/>
          </a:p>
          <a:p>
            <a:pPr marL="530225" indent="-265113">
              <a:buFont typeface="Courier New" panose="02070309020205020404" pitchFamily="49" charset="0"/>
              <a:buChar char="o"/>
            </a:pPr>
            <a:r>
              <a:rPr lang="el-GR" sz="1600" dirty="0" smtClean="0"/>
              <a:t>Εξετάζουμε </a:t>
            </a:r>
            <a:r>
              <a:rPr lang="el-GR" sz="1600" dirty="0"/>
              <a:t>τις πληροφορίες που έχουμε στη διάθεσή μας και τι μπορούμε να μάθουμε από </a:t>
            </a:r>
            <a:r>
              <a:rPr lang="el-GR" sz="1600" dirty="0" smtClean="0"/>
              <a:t>αυτές.</a:t>
            </a:r>
            <a:endParaRPr lang="en-US" sz="1600" dirty="0" smtClean="0"/>
          </a:p>
          <a:p>
            <a:pPr marL="530225" indent="-265113">
              <a:buFont typeface="Courier New" panose="02070309020205020404" pitchFamily="49" charset="0"/>
              <a:buChar char="o"/>
            </a:pPr>
            <a:r>
              <a:rPr lang="el-GR" sz="1600" dirty="0" smtClean="0"/>
              <a:t>Ψάχνουμε </a:t>
            </a:r>
            <a:r>
              <a:rPr lang="el-GR" sz="1600" dirty="0"/>
              <a:t>για κενά στη γνώση μας και είτε προσπαθούμε να τα αναπληρώσουμε είτε να τα λάβουμε υπόψη μας. </a:t>
            </a:r>
            <a:endParaRPr lang="en-US" sz="1600" dirty="0" smtClean="0"/>
          </a:p>
          <a:p>
            <a:pPr marL="530225" indent="-265113">
              <a:buFont typeface="Courier New" panose="02070309020205020404" pitchFamily="49" charset="0"/>
              <a:buChar char="o"/>
            </a:pPr>
            <a:r>
              <a:rPr lang="el-GR" sz="1600" dirty="0" smtClean="0"/>
              <a:t>Αναλύουμε </a:t>
            </a:r>
            <a:r>
              <a:rPr lang="el-GR" sz="1600" dirty="0"/>
              <a:t>τις προηγούμενες τάσεις και προσπαθούμε να εξάγουμε συμπεράσματα από </a:t>
            </a:r>
            <a:r>
              <a:rPr lang="el-GR" sz="1600" dirty="0" smtClean="0"/>
              <a:t>ιστορικά </a:t>
            </a:r>
            <a:r>
              <a:rPr lang="el-GR" sz="1600" dirty="0"/>
              <a:t>στοιχεία</a:t>
            </a:r>
            <a:r>
              <a:rPr lang="el-GR" sz="1600" dirty="0" smtClean="0"/>
              <a:t>.</a:t>
            </a:r>
            <a:endParaRPr lang="en-US" sz="1600" dirty="0" smtClean="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normAutofit/>
          </a:bodyPr>
          <a:lstStyle/>
          <a:p>
            <a:pPr marL="0" indent="0">
              <a:buNone/>
            </a:pPr>
            <a:r>
              <a:rPr lang="el-GR" sz="1600" dirty="0" smtClean="0"/>
              <a:t>ουδετερότητα</a:t>
            </a:r>
            <a:r>
              <a:rPr lang="el-GR" sz="1600" dirty="0"/>
              <a:t>, επικέντρωση σε γεγονότα, αριθμούς, φήμες, ανάγκες πληροφόρησης, τι χρειάζεται και τι μπορεί να επιτευχθεί</a:t>
            </a:r>
            <a:r>
              <a:rPr lang="el-GR" sz="1600" dirty="0" smtClean="0"/>
              <a:t>.</a:t>
            </a:r>
            <a:endParaRPr lang="el-GR" sz="16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5"/>
            <a:ext cx="196850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3076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r>
              <a:rPr lang="el-GR" dirty="0" smtClean="0"/>
              <a:t>Το κόκκινο καπέλο</a:t>
            </a:r>
            <a:endParaRPr lang="el-GR" dirty="0"/>
          </a:p>
        </p:txBody>
      </p:sp>
      <p:sp>
        <p:nvSpPr>
          <p:cNvPr id="3" name="Θέση κειμένου 2"/>
          <p:cNvSpPr>
            <a:spLocks noGrp="1"/>
          </p:cNvSpPr>
          <p:nvPr>
            <p:ph type="body" idx="1"/>
          </p:nvPr>
        </p:nvSpPr>
        <p:spPr/>
        <p:txBody>
          <a:bodyPr/>
          <a:lstStyle/>
          <a:p>
            <a:pPr algn="ctr"/>
            <a:r>
              <a:rPr lang="el-GR" dirty="0"/>
              <a:t>Συμβολίζει</a:t>
            </a:r>
          </a:p>
        </p:txBody>
      </p:sp>
      <p:sp>
        <p:nvSpPr>
          <p:cNvPr id="4" name="Θέση περιεχομένου 3"/>
          <p:cNvSpPr>
            <a:spLocks noGrp="1"/>
          </p:cNvSpPr>
          <p:nvPr>
            <p:ph sz="half" idx="2"/>
          </p:nvPr>
        </p:nvSpPr>
        <p:spPr/>
        <p:txBody>
          <a:bodyPr/>
          <a:lstStyle/>
          <a:p>
            <a:r>
              <a:rPr lang="el-GR" dirty="0"/>
              <a:t>ελεύθερη έκφραση συναισθημάτων, διαίσθησης και συγκινήσεων χωρίς καμία δόση απολογίας και χωρίς </a:t>
            </a:r>
            <a:r>
              <a:rPr lang="el-GR" dirty="0" smtClean="0"/>
              <a:t>εξήγηση.</a:t>
            </a:r>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r>
              <a:rPr lang="el-GR" dirty="0"/>
              <a:t>φωτιά, θέρμη, συναισθήματα, ένστικτο, παρουσίαση απόψεων.</a:t>
            </a: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16632"/>
            <a:ext cx="2129815" cy="1512168"/>
          </a:xfrm>
          <a:prstGeom prst="rect">
            <a:avLst/>
          </a:prstGeom>
        </p:spPr>
      </p:pic>
    </p:spTree>
    <p:extLst>
      <p:ext uri="{BB962C8B-B14F-4D97-AF65-F5344CB8AC3E}">
        <p14:creationId xmlns:p14="http://schemas.microsoft.com/office/powerpoint/2010/main" val="14519668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ΤΟ ΜΑΥΡΟ ΚΑΠΕΛΟ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noAutofit/>
          </a:bodyPr>
          <a:lstStyle/>
          <a:p>
            <a:r>
              <a:rPr lang="el-GR" sz="1200" dirty="0" smtClean="0"/>
              <a:t>Είναι </a:t>
            </a:r>
            <a:r>
              <a:rPr lang="el-GR" sz="1200" dirty="0"/>
              <a:t>η κριτική μιας προτεινόμενης </a:t>
            </a:r>
            <a:r>
              <a:rPr lang="el-GR" sz="1200" dirty="0" smtClean="0"/>
              <a:t>δράσης</a:t>
            </a:r>
            <a:r>
              <a:rPr lang="en-US" sz="1200" dirty="0" smtClean="0"/>
              <a:t>,</a:t>
            </a:r>
            <a:r>
              <a:rPr lang="el-GR" sz="1200" dirty="0" smtClean="0"/>
              <a:t> ό</a:t>
            </a:r>
            <a:r>
              <a:rPr lang="en-US" sz="1200" dirty="0" smtClean="0"/>
              <a:t>,</a:t>
            </a:r>
            <a:r>
              <a:rPr lang="el-GR" sz="1200" dirty="0" smtClean="0"/>
              <a:t>τι </a:t>
            </a:r>
            <a:r>
              <a:rPr lang="el-GR" sz="1200" dirty="0"/>
              <a:t>δεν ταιριάζει με την κατάσταση, την εμπειρία, το σύστημα ή την πολιτική που ακολουθείται. </a:t>
            </a:r>
            <a:endParaRPr lang="en-US" sz="1200" dirty="0"/>
          </a:p>
          <a:p>
            <a:r>
              <a:rPr lang="el-GR" sz="1200" dirty="0" smtClean="0"/>
              <a:t>είναι η </a:t>
            </a:r>
            <a:r>
              <a:rPr lang="el-GR" sz="1200" dirty="0"/>
              <a:t>φωνή της λογικής. </a:t>
            </a:r>
            <a:endParaRPr lang="en-US" sz="1200" dirty="0" smtClean="0"/>
          </a:p>
          <a:p>
            <a:r>
              <a:rPr lang="el-GR" sz="1200" dirty="0"/>
              <a:t>Α</a:t>
            </a:r>
            <a:r>
              <a:rPr lang="el-GR" sz="1200" dirty="0" smtClean="0"/>
              <a:t>ντιπροσωπεύει </a:t>
            </a:r>
            <a:r>
              <a:rPr lang="el-GR" sz="1200" dirty="0"/>
              <a:t>την ορθή κρίση/σύνεση, και συχνά αποτελεί τον δικηγόρο του διαβόλου ή τον λόγο για τον οποίο κάτι δεν θα πετύχει. </a:t>
            </a:r>
            <a:endParaRPr lang="en-US" sz="1200" dirty="0" smtClean="0"/>
          </a:p>
          <a:p>
            <a:r>
              <a:rPr lang="el-GR" sz="1200" dirty="0" smtClean="0"/>
              <a:t>Είναι </a:t>
            </a:r>
            <a:r>
              <a:rPr lang="el-GR" sz="1200" dirty="0"/>
              <a:t>το καπέλο της κρίσης και της προσοχής και έχει τεράστια χρησιμότητα. </a:t>
            </a:r>
            <a:endParaRPr lang="en-US" sz="1200" dirty="0" smtClean="0"/>
          </a:p>
          <a:p>
            <a:r>
              <a:rPr lang="el-GR" sz="1200" dirty="0" smtClean="0"/>
              <a:t>Δεν </a:t>
            </a:r>
            <a:r>
              <a:rPr lang="el-GR" sz="1200" dirty="0"/>
              <a:t>είναι το καπέλο της έριδας, ούτε αρνητικό ή κατώτερο των </a:t>
            </a:r>
            <a:r>
              <a:rPr lang="el-GR" sz="1200" dirty="0" smtClean="0"/>
              <a:t>άλλων.</a:t>
            </a:r>
            <a:r>
              <a:rPr lang="en-US" sz="1200" dirty="0" smtClean="0"/>
              <a:t> </a:t>
            </a:r>
            <a:r>
              <a:rPr lang="el-GR" sz="1200" dirty="0" smtClean="0"/>
              <a:t>Χρησιμοποιείται </a:t>
            </a:r>
            <a:r>
              <a:rPr lang="el-GR" sz="1200" dirty="0"/>
              <a:t>για να δείξει γιατί μία πρόταση δεν συμβαδίζει με τα δεδομένα, την ηθική, τη διαθέσιμη εμπειρία, τον νόμο, το σύστημα που εφαρμόζεται ή την τακτική που ακολουθείται. Δείχνει τι δεν μας ταιριάζει και τι δεν θα έχει αποτέλεσμα. Το μαύρο καπέλο πρέπει να στηρίζεται πάντα στη λογική. Είναι το καπέλο της επιβίωσης. </a:t>
            </a:r>
            <a:endParaRPr lang="en-US" sz="1200" dirty="0" smtClean="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normAutofit/>
          </a:bodyPr>
          <a:lstStyle/>
          <a:p>
            <a:r>
              <a:rPr lang="el-GR" sz="1200" dirty="0" smtClean="0"/>
              <a:t>Επίκριση</a:t>
            </a:r>
            <a:r>
              <a:rPr lang="el-GR" sz="1200" dirty="0"/>
              <a:t>, εκτίμηση κινδύνου, κριτική, λογική αρνητική </a:t>
            </a:r>
            <a:r>
              <a:rPr lang="el-GR" sz="1200" dirty="0" smtClean="0"/>
              <a:t>οπτική</a:t>
            </a:r>
            <a:r>
              <a:rPr lang="en-US" sz="1200" dirty="0" smtClean="0"/>
              <a:t> </a:t>
            </a:r>
            <a:r>
              <a:rPr lang="el-GR" sz="1200" dirty="0" smtClean="0"/>
              <a:t>Προσοχή</a:t>
            </a:r>
            <a:r>
              <a:rPr lang="el-GR" sz="1200" dirty="0"/>
              <a:t>. Κίνδυνος. Δυσκολίες. Υποδεικνύει τις αδυναμίες μιας </a:t>
            </a:r>
            <a:r>
              <a:rPr lang="el-GR" sz="1200" dirty="0" smtClean="0"/>
              <a:t>ιδέας</a:t>
            </a:r>
            <a:r>
              <a:rPr lang="en-US" sz="1200" dirty="0" smtClean="0"/>
              <a:t>.</a:t>
            </a:r>
            <a:endParaRPr lang="el-GR" sz="1200"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224" y="4005064"/>
            <a:ext cx="2089015" cy="1440000"/>
          </a:xfrm>
          <a:prstGeom prst="rect">
            <a:avLst/>
          </a:prstGeom>
        </p:spPr>
      </p:pic>
    </p:spTree>
    <p:extLst>
      <p:ext uri="{BB962C8B-B14F-4D97-AF65-F5344CB8AC3E}">
        <p14:creationId xmlns:p14="http://schemas.microsoft.com/office/powerpoint/2010/main" val="698513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 </a:t>
            </a:r>
            <a:r>
              <a:rPr lang="el-GR" dirty="0"/>
              <a:t> </a:t>
            </a:r>
            <a:r>
              <a:rPr lang="el-GR" dirty="0" smtClean="0"/>
              <a:t>              ΤΟ ΚΙΤΡΙΝΟ ΚΑΠΕΛΟ !!!!!</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normAutofit fontScale="62500" lnSpcReduction="20000"/>
          </a:bodyPr>
          <a:lstStyle/>
          <a:p>
            <a:r>
              <a:rPr lang="el-GR" b="1" dirty="0"/>
              <a:t>:</a:t>
            </a:r>
            <a:r>
              <a:rPr lang="el-GR" dirty="0"/>
              <a:t> Μας προτρέπει να σκεφτόμαστε θετικά. Είναι η αισιόδοξη άποψη που μας κάνει να βλέπουμε όλα τα οφέλη αλλά και την αξία της απόφασης μας. Μας βοηθάει να συνεχίσουμε όταν όλα φαίνονται θλιβερά και δύσκολα</a:t>
            </a:r>
            <a:r>
              <a:rPr lang="el-GR" dirty="0" smtClean="0"/>
              <a:t>.</a:t>
            </a:r>
          </a:p>
          <a:p>
            <a:r>
              <a:rPr lang="el-GR" dirty="0"/>
              <a:t>Το Κίτρινο καπέλο αναφέρεται στις θετικές πτυχές μιας προτεινόμενης λύσης, τα πλεονεκτήματα ή τα μελλοντικά </a:t>
            </a:r>
            <a:r>
              <a:rPr lang="el-GR" dirty="0" err="1"/>
              <a:t>οφέληΤο</a:t>
            </a:r>
            <a:r>
              <a:rPr lang="el-GR" dirty="0"/>
              <a:t> Κίτρινο Καπέλο συμβολίζει την εξυπνάδα, την αισιοδοξία και τη θετική λογική. Δείχνει γιατί κάτι θα πετύχει και θα ωφελήσει. Μπορεί να χρησιμοποιηθεί για τα πιθανά αποτελέσματα κάποιας προτεινόμενης ενέργειας, αλλά και για να εντοπίσει κάτι σημαντικό από ένα προηγούμενο γεγονός. Πλεονεκτήματα, οφέλη συνδυασμένα με λογική. Η αισιόδοξη άποψη. Θετικά σημεία. Ελπίδα και θετική σκέψη. Αξίες.</a:t>
            </a: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normAutofit/>
          </a:bodyPr>
          <a:lstStyle/>
          <a:p>
            <a:pPr marL="0" indent="0">
              <a:buNone/>
            </a:pPr>
            <a:r>
              <a:rPr lang="el-GR" dirty="0" smtClean="0"/>
              <a:t>Φωτεινό, </a:t>
            </a:r>
            <a:r>
              <a:rPr lang="el-GR" dirty="0"/>
              <a:t>θετικό, Λιακάδα, αισιοδοξία, θετική </a:t>
            </a:r>
            <a:r>
              <a:rPr lang="el-GR" smtClean="0"/>
              <a:t>λογική, θετική σκέψη.</a:t>
            </a:r>
            <a:endParaRPr lang="el-GR"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09" y="332656"/>
            <a:ext cx="2028170" cy="1440000"/>
          </a:xfrm>
          <a:prstGeom prst="rect">
            <a:avLst/>
          </a:prstGeom>
        </p:spPr>
      </p:pic>
    </p:spTree>
    <p:extLst>
      <p:ext uri="{BB962C8B-B14F-4D97-AF65-F5344CB8AC3E}">
        <p14:creationId xmlns:p14="http://schemas.microsoft.com/office/powerpoint/2010/main" val="2682267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Το πράσινο καπέλο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a:xfrm>
            <a:off x="107504" y="2060848"/>
            <a:ext cx="4040188" cy="3951288"/>
          </a:xfrm>
        </p:spPr>
        <p:txBody>
          <a:bodyPr>
            <a:normAutofit fontScale="62500" lnSpcReduction="20000"/>
          </a:bodyPr>
          <a:lstStyle/>
          <a:p>
            <a:pPr marL="0" indent="0">
              <a:buNone/>
            </a:pPr>
            <a:r>
              <a:rPr lang="el-GR" dirty="0"/>
              <a:t>Συμβολίζει τη δημιουργικότητα. Μπορούμε να αναπτύξουμε δημιουργικές λύσεις σε ένα πρόβλημα. Είναι ένας ανεξάρτητος τρόπος σκέψης στον οποίο υπάρχει κριτική των ιδεών. Μία ολόκληρη σειρά εργαλείων δημιουργικότητας μπορεί να μας βοηθήσει εδώ. Με το “πράσινο καπέλο”, υποβάλουμε εναλλακτικές λύσεις, αναζητάμε νέες ιδέες, τροποποιούμε και μεταβάλουμε τις προτεινόμενες ιδέες, χρησιμοποιούμε προκλήσεις και ελιγμούς για να παράγουμε νέες ιδέες και νέες δυνατότητες</a:t>
            </a:r>
            <a:r>
              <a:rPr lang="el-GR" dirty="0" smtClean="0"/>
              <a:t>.</a:t>
            </a:r>
          </a:p>
          <a:p>
            <a:pPr marL="0" indent="0">
              <a:buNone/>
            </a:pPr>
            <a:r>
              <a:rPr lang="el-GR" dirty="0"/>
              <a:t>Το Πράσινο καπέλο παράγει νέες ιδέες, προτάσεις ή λύσεις. Συμβολίζει την ανοιχτή και δημιουργική </a:t>
            </a:r>
            <a:r>
              <a:rPr lang="el-GR" dirty="0" smtClean="0"/>
              <a:t>σκέψη</a:t>
            </a:r>
          </a:p>
          <a:p>
            <a:pPr marL="0" indent="0">
              <a:buNone/>
            </a:pPr>
            <a:r>
              <a:rPr lang="el-GR" dirty="0"/>
              <a:t>Λέξεις-κλειδιά: δημιουργική σκέψη, εναλλακτικές, πιθανότητες, υποθέσεις, νέες ιδέες. Αυτό είναι το καπέλο της δημιουργικότητας, των εναλλακτικών, του ενδιαφέροντος, της πρόκλησης και των αλλαγών</a:t>
            </a:r>
          </a:p>
          <a:p>
            <a:pPr marL="0" indent="0">
              <a:buNone/>
            </a:pPr>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pPr marL="0" indent="0">
              <a:buNone/>
            </a:pPr>
            <a:r>
              <a:rPr lang="el-GR" dirty="0"/>
              <a:t> αφθονία, τη βλάστηση, τη γ δημιουργική σκέψη, εναλλακτικές, πιθανότητες, υποθέσεις, νέες ιδέες. </a:t>
            </a:r>
            <a:r>
              <a:rPr lang="el-GR"/>
              <a:t>Αυτό είναι το καπέλο της δημιουργικότητας, των εναλλακτικών, του ενδιαφέροντος, της πρόκλησης και των αλλαγών. ονιμότητα</a:t>
            </a:r>
            <a:r>
              <a:rPr lang="el-GR" dirty="0"/>
              <a:t>, την ενέργεια.</a:t>
            </a: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6256" y="260648"/>
            <a:ext cx="2089015" cy="1440000"/>
          </a:xfrm>
          <a:prstGeom prst="rect">
            <a:avLst/>
          </a:prstGeom>
        </p:spPr>
      </p:pic>
    </p:spTree>
    <p:extLst>
      <p:ext uri="{BB962C8B-B14F-4D97-AF65-F5344CB8AC3E}">
        <p14:creationId xmlns:p14="http://schemas.microsoft.com/office/powerpoint/2010/main" val="3762659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smtClean="0"/>
              <a:t>To </a:t>
            </a:r>
            <a:r>
              <a:rPr lang="el-GR" dirty="0" smtClean="0"/>
              <a:t>μπλε καπέλο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normAutofit fontScale="92500" lnSpcReduction="20000"/>
          </a:bodyPr>
          <a:lstStyle/>
          <a:p>
            <a:r>
              <a:rPr lang="el-GR" dirty="0"/>
              <a:t>Συμβολίζει τον έλεγχο της διαδικασίας. Αυτό είναι το “καπέλο που φοριέται” από τους ανθρώπους που προεδρεύουν στις συνεδριάσεις. Αφορά στον καθορισμό του προβλήματος και τις σκέψεις που το αφορούν. Επίσης σχετίζεται με: Εκβάσεις, Συμπεράσματα, Περιλήψεις και τι συμβαίνει στη συνέχεια. Το μπλε καπέλο είναι ο οργανωτής της διαδικασίας της σκέψης</a:t>
            </a: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r>
              <a:rPr lang="el-GR" dirty="0"/>
              <a:t>επισκόπηση, την ψυχραιμία, τον έλεγχο, την </a:t>
            </a:r>
            <a:r>
              <a:rPr lang="el-GR" dirty="0" err="1"/>
              <a:t>αποσουρανός</a:t>
            </a:r>
            <a:r>
              <a:rPr lang="el-GR" dirty="0"/>
              <a:t>, ψύχρα, γενική άποψη, έλεγχος διαδικασιών, βήματα, αρχηγία, οργάνωση, </a:t>
            </a:r>
            <a:r>
              <a:rPr lang="el-GR" dirty="0" err="1"/>
              <a:t>εφαρμογήτασιοποίηση</a:t>
            </a:r>
            <a:endParaRPr lang="el-GR"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944" y="27500"/>
            <a:ext cx="2012056" cy="1440000"/>
          </a:xfrm>
          <a:prstGeom prst="rect">
            <a:avLst/>
          </a:prstGeom>
        </p:spPr>
      </p:pic>
    </p:spTree>
    <p:extLst>
      <p:ext uri="{BB962C8B-B14F-4D97-AF65-F5344CB8AC3E}">
        <p14:creationId xmlns:p14="http://schemas.microsoft.com/office/powerpoint/2010/main" val="756017808"/>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719</Words>
  <Application>Microsoft Office PowerPoint</Application>
  <PresentationFormat>Προβολή στην οθόνη (4:3)</PresentationFormat>
  <Paragraphs>44</Paragraphs>
  <Slides>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Θέμα του Office</vt:lpstr>
      <vt:lpstr>Τα έξι σκεπτόμενα καπέλα του De Bono</vt:lpstr>
      <vt:lpstr>Το λευκό καπέλο!!!!!</vt:lpstr>
      <vt:lpstr>Το κόκκινο καπέλο</vt:lpstr>
      <vt:lpstr>ΤΟ ΜΑΥΡΟ ΚΑΠΕΛΟ</vt:lpstr>
      <vt:lpstr>                ΤΟ ΚΙΤΡΙΝΟ ΚΑΠΕΛΟ !!!!!</vt:lpstr>
      <vt:lpstr>Το πράσινο καπέλο</vt:lpstr>
      <vt:lpstr>To μπλε καπέλο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Νικόλαος Μπαλκίζας</dc:creator>
  <cp:lastModifiedBy>user1</cp:lastModifiedBy>
  <cp:revision>35</cp:revision>
  <dcterms:created xsi:type="dcterms:W3CDTF">2014-08-05T13:30:21Z</dcterms:created>
  <dcterms:modified xsi:type="dcterms:W3CDTF">2014-10-21T09:34:31Z</dcterms:modified>
</cp:coreProperties>
</file>