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strictFirstAndLastChars="0" showSpecialPlsOnTitleSld="0" firstSlideNum="0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3.xml" Type="http://schemas.openxmlformats.org/officeDocument/2006/relationships/slide" Id="rId18"/><Relationship Target="slides/slide12.xml" Type="http://schemas.openxmlformats.org/officeDocument/2006/relationships/slide" Id="rId17"/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slides/slide8.xml" Type="http://schemas.openxmlformats.org/officeDocument/2006/relationships/slide" Id="rId13"/><Relationship Target="theme/theme1.xml" Type="http://schemas.openxmlformats.org/officeDocument/2006/relationships/theme" Id="rId1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5" name="Shape 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6" name="Shape 36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5" name="Shape 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2" name="Shape 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8" name="Shape 10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3" name="Shape 1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4" name="Shape 114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1" name="Shape 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2" name="Shape 4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7" name="Shape 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8" name="Shape 48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49" name="Shape 4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4" name="Shape 5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5" name="Shape 5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1" name="Shape 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8" name="Shape 6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5" name="Shape 7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6" name="Shape 76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1" name="Shape 8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8" name="Shape 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9" name="Shape 8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/>
          <p:nvPr/>
        </p:nvSpPr>
        <p:spPr>
          <a:xfrm>
            <a:off y="2914648" x="0"/>
            <a:ext cy="2228999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9" name="Shape 9"/>
          <p:cNvCxnSpPr/>
          <p:nvPr/>
        </p:nvCxnSpPr>
        <p:spPr>
          <a:xfrm>
            <a:off y="2914649" x="0"/>
            <a:ext cy="0" cx="9144000"/>
          </a:xfrm>
          <a:prstGeom prst="straightConnector1">
            <a:avLst/>
          </a:prstGeom>
          <a:noFill/>
          <a:ln w="28575" cap="flat">
            <a:solidFill>
              <a:schemeClr val="dk1"/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10" name="Shape 10"/>
          <p:cNvSpPr txBox="1"/>
          <p:nvPr>
            <p:ph type="ctrTitle"/>
          </p:nvPr>
        </p:nvSpPr>
        <p:spPr>
          <a:xfrm>
            <a:off y="1618313" x="685800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1pPr>
            <a:lvl2pPr>
              <a:spcBef>
                <a:spcPts val="0"/>
              </a:spcBef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2pPr>
            <a:lvl3pPr>
              <a:spcBef>
                <a:spcPts val="0"/>
              </a:spcBef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3pPr>
            <a:lvl4pPr>
              <a:spcBef>
                <a:spcPts val="0"/>
              </a:spcBef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4pPr>
            <a:lvl5pPr>
              <a:spcBef>
                <a:spcPts val="0"/>
              </a:spcBef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5pPr>
            <a:lvl6pPr>
              <a:spcBef>
                <a:spcPts val="0"/>
              </a:spcBef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6pPr>
            <a:lvl7pPr>
              <a:spcBef>
                <a:spcPts val="0"/>
              </a:spcBef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7pPr>
            <a:lvl8pPr>
              <a:spcBef>
                <a:spcPts val="0"/>
              </a:spcBef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8pPr>
            <a:lvl9pPr>
              <a:spcBef>
                <a:spcPts val="0"/>
              </a:spcBef>
              <a:buClr>
                <a:schemeClr val="dk2"/>
              </a:buClr>
              <a:buSzPct val="100000"/>
              <a:defRPr sz="4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y="2964777" x="685800"/>
            <a:ext cy="944700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1pPr>
            <a:lvl2pPr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2pPr>
            <a:lvl3pPr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3pPr>
            <a:lvl4pPr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4pPr>
            <a:lvl5pPr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5pPr>
            <a:lvl6pPr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6pPr>
            <a:lvl7pPr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7pPr>
            <a:lvl8pPr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8pPr>
            <a:lvl9pPr>
              <a:spcBef>
                <a:spcPts val="0"/>
              </a:spcBef>
              <a:buClr>
                <a:schemeClr val="lt2"/>
              </a:buClr>
              <a:buSzPct val="100000"/>
              <a:buNone/>
              <a:defRPr sz="3600">
                <a:solidFill>
                  <a:schemeClr val="l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2" name="Shape 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" name="Shape 13"/>
          <p:cNvSpPr/>
          <p:nvPr/>
        </p:nvSpPr>
        <p:spPr>
          <a:xfrm>
            <a:off y="0" x="0"/>
            <a:ext cy="1127700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14" name="Shape 14"/>
          <p:cNvCxnSpPr/>
          <p:nvPr/>
        </p:nvCxnSpPr>
        <p:spPr>
          <a:xfrm>
            <a:off y="1127679" x="0"/>
            <a:ext cy="0" cx="9144000"/>
          </a:xfrm>
          <a:prstGeom prst="straightConnector1">
            <a:avLst/>
          </a:prstGeom>
          <a:noFill/>
          <a:ln w="28575" cap="flat">
            <a:solidFill>
              <a:schemeClr val="dk1"/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15" name="Shape 1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/>
          <p:nvPr/>
        </p:nvSpPr>
        <p:spPr>
          <a:xfrm>
            <a:off y="0" x="0"/>
            <a:ext cy="1127700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19" name="Shape 19"/>
          <p:cNvCxnSpPr/>
          <p:nvPr/>
        </p:nvCxnSpPr>
        <p:spPr>
          <a:xfrm>
            <a:off y="1127679" x="0"/>
            <a:ext cy="0" cx="9144000"/>
          </a:xfrm>
          <a:prstGeom prst="straightConnector1">
            <a:avLst/>
          </a:prstGeom>
          <a:noFill/>
          <a:ln w="28575" cap="flat">
            <a:solidFill>
              <a:schemeClr val="dk1"/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20" name="Shape 20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3" name="Shape 2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" name="Shape 24"/>
          <p:cNvSpPr/>
          <p:nvPr/>
        </p:nvSpPr>
        <p:spPr>
          <a:xfrm>
            <a:off y="0" x="0"/>
            <a:ext cy="1127700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25" name="Shape 25"/>
          <p:cNvCxnSpPr/>
          <p:nvPr/>
        </p:nvCxnSpPr>
        <p:spPr>
          <a:xfrm>
            <a:off y="1127679" x="0"/>
            <a:ext cy="0" cx="9144000"/>
          </a:xfrm>
          <a:prstGeom prst="straightConnector1">
            <a:avLst/>
          </a:prstGeom>
          <a:noFill/>
          <a:ln w="28575" cap="flat">
            <a:solidFill>
              <a:schemeClr val="dk1"/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26" name="Shape 2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/>
          <p:nvPr/>
        </p:nvSpPr>
        <p:spPr>
          <a:xfrm>
            <a:off y="4225081" x="0"/>
            <a:ext cy="918300" cx="9144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29" name="Shape 29"/>
          <p:cNvCxnSpPr/>
          <p:nvPr/>
        </p:nvCxnSpPr>
        <p:spPr>
          <a:xfrm>
            <a:off y="4225081" x="0"/>
            <a:ext cy="0" cx="9144000"/>
          </a:xfrm>
          <a:prstGeom prst="straightConnector1">
            <a:avLst/>
          </a:prstGeom>
          <a:noFill/>
          <a:ln w="28575" cap="flat">
            <a:solidFill>
              <a:schemeClr val="dk1"/>
            </a:solidFill>
            <a:prstDash val="solid"/>
            <a:round/>
            <a:headEnd w="med" len="med" type="none"/>
            <a:tailEnd w="med" len="med" type="none"/>
          </a:ln>
        </p:spPr>
      </p:cxnSp>
      <p:sp>
        <p:nvSpPr>
          <p:cNvPr id="30" name="Shape 30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>
              <a:spcBef>
                <a:spcPts val="0"/>
              </a:spcBef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31" name="Shape 3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2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b="1"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>
              <a:spcBef>
                <a:spcPts val="600"/>
              </a:spcBef>
              <a:buClr>
                <a:schemeClr val="dk2"/>
              </a:buClr>
              <a:buSzPct val="100000"/>
              <a:buFont typeface="Trebuchet MS"/>
              <a:defRPr sz="3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>
              <a:spcBef>
                <a:spcPts val="480"/>
              </a:spcBef>
              <a:buClr>
                <a:schemeClr val="dk2"/>
              </a:buClr>
              <a:buSzPct val="100000"/>
              <a:buFont typeface="Trebuchet MS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>
              <a:spcBef>
                <a:spcPts val="480"/>
              </a:spcBef>
              <a:buClr>
                <a:schemeClr val="dk2"/>
              </a:buClr>
              <a:buSzPct val="100000"/>
              <a:buFont typeface="Trebuchet MS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jpg" Type="http://schemas.openxmlformats.org/officeDocument/2006/relationships/image" Id="rId3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jpg" Type="http://schemas.openxmlformats.org/officeDocument/2006/relationships/image" Id="rId3"/></Relationships>
</file>

<file path=ppt/slides/_rels/slide12.xml.rels><?xml version="1.0" encoding="UTF-8" standalone="yes"?><Relationships xmlns="http://schemas.openxmlformats.org/package/2006/relationships"><Relationship Target="../notesSlides/notesSlide1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3.xml.rels><?xml version="1.0" encoding="UTF-8" standalone="yes"?><Relationships xmlns="http://schemas.openxmlformats.org/package/2006/relationships"><Relationship Target="../notesSlides/notesSlide1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jp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jp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jp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jp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jp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2" name="Shape 3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3" name="Shape 33"/>
          <p:cNvSpPr txBox="1"/>
          <p:nvPr>
            <p:ph type="ctrTitle"/>
          </p:nvPr>
        </p:nvSpPr>
        <p:spPr>
          <a:xfrm>
            <a:off y="1752650" x="-1267899"/>
            <a:ext cy="1102500" cx="74190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l" rtl="0">
              <a:spcBef>
                <a:spcPts val="0"/>
              </a:spcBef>
              <a:buNone/>
            </a:pPr>
            <a:r>
              <a:rPr lang="en"/>
              <a:t>        ΑΡΧΑΙΑ  ΤΡΑΓΩΔΙΑ</a:t>
            </a:r>
          </a:p>
          <a:p>
            <a:pPr algn="l">
              <a:spcBef>
                <a:spcPts val="0"/>
              </a:spcBef>
              <a:buNone/>
            </a:pPr>
            <a:r>
              <a:rPr sz="1800" lang="en"/>
              <a:t>                      (ΦΥΛΛΟ ΕΡΓΑΣΙΑΣ Β5)</a:t>
            </a:r>
          </a:p>
        </p:txBody>
      </p:sp>
      <p:sp>
        <p:nvSpPr>
          <p:cNvPr id="34" name="Shape 34"/>
          <p:cNvSpPr txBox="1"/>
          <p:nvPr/>
        </p:nvSpPr>
        <p:spPr>
          <a:xfrm>
            <a:off y="1022625" x="1333050"/>
            <a:ext cy="457200" cx="3657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1" name="Shape 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2" name="Shape 9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u="sng" lang="en"/>
              <a:t>Σοφοκλής</a:t>
            </a:r>
          </a:p>
        </p:txBody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y="1200150" x="67125"/>
            <a:ext cy="3876299" cx="90201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Στα έργα του κυριαρχεί το γενικότερο πνεύμα.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Δίνει πρωτεύοντα ρόλο στον άνθρωπο,ενώ οι θεοί βρίσκονται σε δεύτερη θέση. (ανθρωποκεντρικό χαρακτήρα)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Παρουσιάζει τους ήρωες με όλες τις αντιθέσεις τους.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Προωθεί την περισσότερο την ανθρωπιστική ιδέα.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Η γλώσσα χαρακτηρίζεται από σαφήνεια,ακριβολογία και η λεπτότητα.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Παρατηρείται απουσία του ρητορικού τόνου.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b="1" sz="2000"/>
          </a:p>
        </p:txBody>
      </p:sp>
      <p:pic>
        <p:nvPicPr>
          <p:cNvPr id="94" name="Shape 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3213650" x="7224375"/>
            <a:ext cy="1790450" cx="166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u="sng" lang="en"/>
              <a:t>Ευρυπίδης ‘Ελένη’</a:t>
            </a:r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y="1063375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683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sz="2200" lang="en"/>
              <a:t>Οι ήρωες βρίσκονται πιο κοντά στον θεατή.</a:t>
            </a:r>
          </a:p>
          <a:p>
            <a:pPr rtl="0" lvl="0" indent="-3683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sz="2200" lang="en"/>
              <a:t>Παρατηρείται μεγάλη δυναμικότητα στους χαρακτήρες.</a:t>
            </a:r>
          </a:p>
          <a:p>
            <a:pPr rtl="0" lvl="0" indent="-3683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sz="2200" lang="en"/>
              <a:t>Υποβάλλει τους θεούς σε αυστηρή κριτική.</a:t>
            </a:r>
          </a:p>
          <a:p>
            <a:pPr rtl="0" lvl="0" indent="-3683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sz="2200" lang="en"/>
              <a:t>Έντονη αίσθηση ότι ο άνθρωπος δεν ορίζει το πεπρωμένο.</a:t>
            </a:r>
          </a:p>
          <a:p>
            <a:pPr rtl="0" lvl="0" indent="-3683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sz="2200" lang="en"/>
              <a:t>Η δράση αναπτύσσεται με τον αφηγηματικό πρόλογο και επίλογο.</a:t>
            </a:r>
          </a:p>
          <a:p>
            <a:pPr rtl="0" lvl="0" indent="-3683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sz="2200" lang="en"/>
              <a:t>Ενισχύει τα μέσα εντυπωσιασμού με την παρέμβαση υπερφυσικού παράγοντα για τη λύση της πλοκής του δράματος. (από μηχανής θεός)</a:t>
            </a:r>
          </a:p>
          <a:p>
            <a:pPr lvl="0" indent="-3683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sz="2200" lang="en"/>
              <a:t>Διασκευάζει τα μυθολογικά δεδομένα στο πλαίσιο της καθημερινής ζωής.</a:t>
            </a:r>
          </a:p>
        </p:txBody>
      </p:sp>
      <p:pic>
        <p:nvPicPr>
          <p:cNvPr id="101" name="Shape 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263850" x="7199225"/>
            <a:ext cy="1791875" cx="138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5" name="Shape 10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y="161825" x="0"/>
            <a:ext cy="857400" cx="98823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u="sng" sz="3300" lang="en"/>
              <a:t>Σύκριση τραγωδιών Σοφοκλή και Αισχύλου</a:t>
            </a:r>
          </a:p>
        </p:txBody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y="762150" x="135725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rtl="0">
              <a:spcBef>
                <a:spcPts val="0"/>
              </a:spcBef>
              <a:buNone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Σοφοκλής:</a:t>
            </a:r>
          </a:p>
          <a:p>
            <a:pPr rtl="0">
              <a:spcBef>
                <a:spcPts val="0"/>
              </a:spcBef>
              <a:buNone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Η επίδραση που άσκησε ο Σοφοκλής στο θέατρο είναι μεγάλη και οι καινοτομίες του άρκετές. </a:t>
            </a:r>
          </a:p>
          <a:p>
            <a:pPr rtl="0">
              <a:spcBef>
                <a:spcPts val="0"/>
              </a:spcBef>
              <a:buNone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Δίδαξε: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3 τραγωδίες με διαφορετική υπόθεση 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περιόρισε τα χορικά 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αύξησε τον αριθμό των μελών του χορού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εισήγαγε το 3ο υποκριτική 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καθιέρωσε την έγχρωμη σκινογραφία</a:t>
            </a:r>
          </a:p>
          <a:p>
            <a:pPr rtl="0" lvl="0">
              <a:spcBef>
                <a:spcPts val="0"/>
              </a:spcBef>
              <a:buNone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Απομακρύνθηκε απο το αυστηρό ύφος του Αισχύλου και υιοθέτησε το     γενικότερο πνεύμα που προσέλαβε η τέχνη στην εποχή του Περικλή. 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1" name="Shape 1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2" name="Shape 112"/>
          <p:cNvSpPr txBox="1"/>
          <p:nvPr>
            <p:ph idx="1" type="body"/>
          </p:nvPr>
        </p:nvSpPr>
        <p:spPr>
          <a:xfrm>
            <a:off y="590275" x="94800"/>
            <a:ext cy="46878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u="sng" b="1" sz="2800" lang="en">
                <a:solidFill>
                  <a:schemeClr val="lt1"/>
                </a:solidFill>
              </a:rPr>
              <a:t>Αισχύλος</a:t>
            </a:r>
          </a:p>
          <a:p>
            <a:pPr rtl="0">
              <a:spcBef>
                <a:spcPts val="0"/>
              </a:spcBef>
              <a:buNone/>
            </a:pPr>
            <a:r>
              <a:rPr b="1" sz="1600" lang="en"/>
              <a:t>Η Αισχύλια τραγωδία αντανακλά το θρησκευτικό και πατριωτικό πνεύμα της εποχής αυτής.</a:t>
            </a:r>
          </a:p>
          <a:p>
            <a:pPr rtl="0" lvl="0" indent="-3302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1600" lang="en"/>
              <a:t>Αποτύπωσε έντονα την περιρρέουσα ατμόσφαιρα προσδίδοντας συνάμα σ’ αυτό θρησκευτική, πολιτική, αλλά και φιλοσοφική χροιά.</a:t>
            </a:r>
          </a:p>
          <a:p>
            <a:pPr rtl="0" lvl="0" indent="-3302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1600" lang="en"/>
              <a:t>Εκφράζει τα ιδανικά της εποχής των νικών του ελληνισμού.</a:t>
            </a:r>
          </a:p>
          <a:p>
            <a:pPr rtl="0" lvl="0" indent="-3302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1600" lang="en"/>
              <a:t>Έχει βαθιά θρησκευτική πίστη στην ανεξερεύνητη θεία δικαιοσύνη,ελευθερία,δημοκρατία και νομιμότητα.</a:t>
            </a:r>
          </a:p>
          <a:p>
            <a:pPr rtl="0">
              <a:spcBef>
                <a:spcPts val="0"/>
              </a:spcBef>
              <a:buNone/>
            </a:pPr>
            <a:r>
              <a:rPr b="1" sz="1600" lang="en"/>
              <a:t>Ως θρησκευτικός στοχαστής:</a:t>
            </a:r>
          </a:p>
          <a:p>
            <a:pPr rtl="0" lvl="0" indent="-3302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1600" lang="en"/>
              <a:t>Προβάλει την μεγαλοπρεπή εικόνα της θεϊκής εξουσίας η οποία συντρίβει αμείλικτα τους θνητούς.</a:t>
            </a:r>
          </a:p>
          <a:p>
            <a:pPr rtl="0">
              <a:spcBef>
                <a:spcPts val="0"/>
              </a:spcBef>
              <a:buNone/>
            </a:pPr>
            <a:r>
              <a:rPr b="1" sz="1600" lang="en"/>
              <a:t>Κύρια έκφραση της τραγωδίας του Αισχύλου είναι ότι ο άνθρωπος έχει την ευθύνη για τις πράξεις του, για τις οποίες πρέπει να πληρώσει.</a:t>
            </a:r>
          </a:p>
          <a:p>
            <a:pPr rtl="0" lvl="0">
              <a:spcBef>
                <a:spcPts val="0"/>
              </a:spcBef>
              <a:buNone/>
            </a:pPr>
            <a:r>
              <a:rPr b="1" sz="1600" lang="en"/>
              <a:t>Τέλος το ύφος του Αισχύλου χαρακτηρίζεται από πάθος, ευγένεια και μεγαλείο.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8" name="Shape 3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y="180803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l" rtl="0" marR="0" indent="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u="sng" lang="en"/>
              <a:t>Η τραγωδία</a:t>
            </a:r>
          </a:p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sz="2000" lang="en"/>
              <a:t>Η τραγωδία είναι η θεατρική παρουσίαση ενός μύθου (δράση) με εκφραστικό όργανο τον ποιητικό λόγο. Η λειτουργία της είναι ανθρωπογνωστική και ο ρόλος δράσεων (αγάπη, πόνος, μίσος, εκδίκηση κ.α.) διευρύνει τις γνώσεις του θεατή για την ανθρώπινη φύση και συμπληρώνει την εμπειρία του. Η συναισθηματική συμμετοχή των θεατών στα διαδραματιζόμενα γεγονότα, με την δικαίωση του τραγικού ήρωα ή την αποκατάσταση της κοινωνικής ισσοροπίας και της ηθικής τάξης, βοηθούν τους θεατές να κατανοήσουν βαθύτερα τα ανθρώπινα (π.χ. ηθικές αξίες).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4" name="Shape 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y="3" x="50755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u="sng" lang="en"/>
              <a:t>Τα μέρη της τραγωδίας κατά </a:t>
            </a:r>
            <a:r>
              <a:rPr u="sng" lang="en" i="1"/>
              <a:t>ποσόν</a:t>
            </a:r>
            <a:r>
              <a:rPr u="sng" lang="en"/>
              <a:t>:</a:t>
            </a:r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y="1133000" x="39845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Πρόλογος: Διακριτό τμήμα της τραγωδίας, πριν από την πάροδο του χορού, που εισάγει κυρίως τον θεατή στην υπόθεση του δράματος.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Πάροδος: α)Η είσοδος του Χορού στη σκηνή.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                  β)Το πρώτο τραγούδι που τραγουδά ο χορός.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                  γ)Το πέρασμα απ’όπου μπαίνει ο Χορός στην                                 ορχήστρα.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Επεισόδιο: Διακριτό μέρος της τραγωδίας που εκτυλίσσεται ανάμεσα σε δύο χορικά.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Χορικό/Στάσιμον: Άσματα που ψάλλει ο Χορός μετά τα επεισόδια.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Έξοδος: Διακριτό τμήμα της τραγωδίας, μετά το οποίο δεν υπάρχει    χορικό.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1800" lang="en">
                <a:latin typeface="Arial"/>
                <a:ea typeface="Arial"/>
                <a:cs typeface="Arial"/>
                <a:sym typeface="Arial"/>
              </a:rPr>
              <a:t>Κομμός: Θρήνος που εκτελείται από τον χορό και τους υποκριτές μαζί.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0" name="Shape 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u="sng" lang="en"/>
              <a:t>Πρόλογος</a:t>
            </a:r>
          </a:p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y="1199875" x="50350"/>
            <a:ext cy="3876599" cx="90536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Η είσοδος του υποκριτή στη σκηνή και η </a:t>
            </a:r>
          </a:p>
          <a:p>
            <a:pPr rtl="0" lvl="0">
              <a:spcBef>
                <a:spcPts val="0"/>
              </a:spcBef>
              <a:buNone/>
            </a:pPr>
            <a:r>
              <a:rPr b="1" sz="2000" lang="en"/>
              <a:t>      εισαγωγή του θεατή στην υπόθεση του</a:t>
            </a:r>
          </a:p>
          <a:p>
            <a:pPr rtl="0" lvl="0">
              <a:spcBef>
                <a:spcPts val="0"/>
              </a:spcBef>
              <a:buNone/>
            </a:pPr>
            <a:r>
              <a:rPr b="1" sz="2000" lang="en"/>
              <a:t>      δράματος. 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b="1"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                                                  </a:t>
            </a:r>
          </a:p>
        </p:txBody>
      </p:sp>
      <p:pic>
        <p:nvPicPr>
          <p:cNvPr id="53" name="Shape 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1292150" x="5717525"/>
            <a:ext cy="2982650" cx="293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u="sng" lang="en"/>
              <a:t>Πάροδος</a:t>
            </a:r>
            <a:r>
              <a:rPr lang="en"/>
              <a:t> </a:t>
            </a:r>
          </a:p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y="1200150" x="50350"/>
            <a:ext cy="3725699" cx="863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Η είσοδος του χορού στη σκηνή.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Το πρώτο τραγούδι που τραγουδά</a:t>
            </a:r>
          </a:p>
          <a:p>
            <a:pPr lvl="0">
              <a:spcBef>
                <a:spcPts val="0"/>
              </a:spcBef>
              <a:buNone/>
            </a:pPr>
            <a:r>
              <a:rPr b="1" sz="2000" lang="en"/>
              <a:t>      ο χορός.</a:t>
            </a:r>
          </a:p>
        </p:txBody>
      </p:sp>
      <p:pic>
        <p:nvPicPr>
          <p:cNvPr id="60" name="Shape 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1228975" x="5170200"/>
            <a:ext cy="3668049" cx="309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y="18792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u="sng" lang="en"/>
              <a:t>Στάσιμο</a:t>
            </a:r>
          </a:p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Ο χορός ψάλλει μετά από κάθε </a:t>
            </a:r>
          </a:p>
          <a:p>
            <a:pPr lvl="0">
              <a:spcBef>
                <a:spcPts val="0"/>
              </a:spcBef>
              <a:buNone/>
            </a:pPr>
            <a:r>
              <a:rPr b="1" sz="2000" lang="en"/>
              <a:t>      επεισόδιο.</a:t>
            </a:r>
          </a:p>
        </p:txBody>
      </p:sp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1246750" x="5379625"/>
            <a:ext cy="2897800" cx="3228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u="sng" lang="en"/>
              <a:t>Έξοδος</a:t>
            </a:r>
          </a:p>
        </p:txBody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Τέλος της τραγωδίας.</a:t>
            </a:r>
          </a:p>
        </p:txBody>
      </p:sp>
      <p:pic>
        <p:nvPicPr>
          <p:cNvPr id="74" name="Shape 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1200150" x="5305925"/>
            <a:ext cy="2910749" cx="3311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>
            <a:off y="1319203" x="35005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u="sng" lang="en"/>
              <a:t>Τα μέρη της τραγωδίας κατά </a:t>
            </a:r>
            <a:r>
              <a:rPr u="sng" lang="en" i="1"/>
              <a:t>ποιόν</a:t>
            </a:r>
            <a:r>
              <a:rPr u="sng" lang="en"/>
              <a:t>:</a:t>
            </a:r>
          </a:p>
          <a:p>
            <a:pPr rtl="0"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y="131920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Μύθος: Η υπόθεση, δηλαδή το σενάριο.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Ήθος: Οι χαρακτήρες.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Διάνοια: Η περιουσία των ιδεών που έχει ένα κείμενο και εκφράζονται μέσω χαρακτήρων.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Λέξεις: Η γλωσσική και ποιητική μετρική διατύπωση, η έκφραση γενικότερα.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Μέλος: Η μουσική και τα τραγούδια.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Char char="❖"/>
            </a:pPr>
            <a:r>
              <a:rPr b="1" sz="2000" lang="en"/>
              <a:t>Όψις: Αυτό που βλέπουμε στον υποκριτή (σκεύη, προσωπείο, ενδυμασία) και η σκηνογραφία.</a:t>
            </a:r>
          </a:p>
          <a:p>
            <a:pPr rtl="0"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1" sz="2400"/>
          </a:p>
          <a:p>
            <a:pPr rtl="0"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4" name="Shape 8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y="205978" x="344075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u="sng" lang="en"/>
              <a:t>Αισχύλος</a:t>
            </a:r>
          </a:p>
        </p:txBody>
      </p:sp>
      <p:sp>
        <p:nvSpPr>
          <p:cNvPr id="86" name="Shape 86"/>
          <p:cNvSpPr txBox="1"/>
          <p:nvPr/>
        </p:nvSpPr>
        <p:spPr>
          <a:xfrm>
            <a:off y="1063375" x="50400"/>
            <a:ext cy="4029599" cx="90432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2000" lang="en">
                <a:solidFill>
                  <a:schemeClr val="dk2"/>
                </a:solidFill>
              </a:rPr>
              <a:t>Η αισχύλια τραγωδία είναι εμπνευσμένη από την επική ποίηση του Ομήρου.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2000" lang="en">
                <a:solidFill>
                  <a:schemeClr val="dk2"/>
                </a:solidFill>
              </a:rPr>
              <a:t>Το ύφος χαρακτηρίζεται από πάθος ευγένεια και μεγαλείο.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2000" lang="en">
                <a:solidFill>
                  <a:schemeClr val="dk2"/>
                </a:solidFill>
              </a:rPr>
              <a:t>Στα έργα του παρατηρείται η χρήση εικόνων και η λαμπρότητα του θεάματος. Ακόμα βλέπουμε την μεγαλοπρέπεια της γλώσσας (αφθονία νέων λέξεων εμπλουτισμένα με επίθετα).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2000" lang="en">
                <a:solidFill>
                  <a:schemeClr val="dk2"/>
                </a:solidFill>
              </a:rPr>
              <a:t>Σε όλα τα έργα του αντιλαμβανόμαστε την μελαγχολική διάθεση των ηρώων.</a:t>
            </a:r>
          </a:p>
          <a:p>
            <a:pPr rtl="0" lvl="0" indent="-3556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❖"/>
            </a:pPr>
            <a:r>
              <a:rPr b="1" sz="2000" lang="en">
                <a:solidFill>
                  <a:schemeClr val="dk2"/>
                </a:solidFill>
              </a:rPr>
              <a:t>Επιβλητικότητα σε όλα τα έργα του.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b="1">
              <a:solidFill>
                <a:schemeClr val="dk2"/>
              </a:solidFill>
            </a:endParaRP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 b="1">
              <a:solidFill>
                <a:srgbClr val="FFFFFF"/>
              </a:solidFill>
            </a:endParaRPr>
          </a:p>
        </p:txBody>
      </p:sp>
      <p:pic>
        <p:nvPicPr>
          <p:cNvPr id="87" name="Shape 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3348525" x="7011900"/>
            <a:ext cy="1475349" cx="163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2.xml><?xml version="1.0" encoding="utf-8"?>
<a:theme xmlns:a="http://schemas.openxmlformats.org/drawingml/2006/main" xmlns:r="http://schemas.openxmlformats.org/officeDocument/2006/relationships" name="khaki">
  <a:themeElements>
    <a:clrScheme name="Custom 349">
      <a:dk1>
        <a:srgbClr val="262626"/>
      </a:dk1>
      <a:lt1>
        <a:srgbClr val="E6D6BD"/>
      </a:lt1>
      <a:dk2>
        <a:srgbClr val="535353"/>
      </a:dk2>
      <a:lt2>
        <a:srgbClr val="B4AD9E"/>
      </a:lt2>
      <a:accent1>
        <a:srgbClr val="ADB48E"/>
      </a:accent1>
      <a:accent2>
        <a:srgbClr val="867961"/>
      </a:accent2>
      <a:accent3>
        <a:srgbClr val="CBB680"/>
      </a:accent3>
      <a:accent4>
        <a:srgbClr val="78A3C0"/>
      </a:accent4>
      <a:accent5>
        <a:srgbClr val="C0AE91"/>
      </a:accent5>
      <a:accent6>
        <a:srgbClr val="668874"/>
      </a:accent6>
      <a:hlink>
        <a:srgbClr val="4B94B3"/>
      </a:hlink>
      <a:folHlink>
        <a:srgbClr val="414141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