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saveSubsetFonts="1" autoCompressPictures="0">
  <p:sldMasterIdLst>
    <p:sldMasterId id="2147483654"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143500" type="screen16x9"/>
  <p:notesSz cx="6858000" cy="9144000"/>
  <p:defaultTextStyle>
    <a:defPPr>
      <a:defRPr lang="el-GR"/>
    </a:defPPr>
    <a:lvl1pPr algn="l" rtl="0" fontAlgn="base">
      <a:spcBef>
        <a:spcPct val="0"/>
      </a:spcBef>
      <a:spcAft>
        <a:spcPct val="0"/>
      </a:spcAft>
      <a:defRPr sz="1400" kern="1200">
        <a:solidFill>
          <a:srgbClr val="000000"/>
        </a:solidFill>
        <a:latin typeface="Arial" charset="0"/>
        <a:ea typeface="+mn-ea"/>
        <a:cs typeface="Arial" charset="0"/>
        <a:sym typeface="Arial" charset="0"/>
      </a:defRPr>
    </a:lvl1pPr>
    <a:lvl2pPr marL="457200" algn="l" rtl="0" fontAlgn="base">
      <a:spcBef>
        <a:spcPct val="0"/>
      </a:spcBef>
      <a:spcAft>
        <a:spcPct val="0"/>
      </a:spcAft>
      <a:defRPr sz="1400" kern="1200">
        <a:solidFill>
          <a:srgbClr val="000000"/>
        </a:solidFill>
        <a:latin typeface="Arial" charset="0"/>
        <a:ea typeface="+mn-ea"/>
        <a:cs typeface="Arial" charset="0"/>
        <a:sym typeface="Arial" charset="0"/>
      </a:defRPr>
    </a:lvl2pPr>
    <a:lvl3pPr marL="914400" algn="l" rtl="0" fontAlgn="base">
      <a:spcBef>
        <a:spcPct val="0"/>
      </a:spcBef>
      <a:spcAft>
        <a:spcPct val="0"/>
      </a:spcAft>
      <a:defRPr sz="1400" kern="1200">
        <a:solidFill>
          <a:srgbClr val="000000"/>
        </a:solidFill>
        <a:latin typeface="Arial" charset="0"/>
        <a:ea typeface="+mn-ea"/>
        <a:cs typeface="Arial" charset="0"/>
        <a:sym typeface="Arial" charset="0"/>
      </a:defRPr>
    </a:lvl3pPr>
    <a:lvl4pPr marL="1371600" algn="l" rtl="0" fontAlgn="base">
      <a:spcBef>
        <a:spcPct val="0"/>
      </a:spcBef>
      <a:spcAft>
        <a:spcPct val="0"/>
      </a:spcAft>
      <a:defRPr sz="1400" kern="1200">
        <a:solidFill>
          <a:srgbClr val="000000"/>
        </a:solidFill>
        <a:latin typeface="Arial" charset="0"/>
        <a:ea typeface="+mn-ea"/>
        <a:cs typeface="Arial" charset="0"/>
        <a:sym typeface="Arial" charset="0"/>
      </a:defRPr>
    </a:lvl4pPr>
    <a:lvl5pPr marL="1828800" algn="l" rtl="0" fontAlgn="base">
      <a:spcBef>
        <a:spcPct val="0"/>
      </a:spcBef>
      <a:spcAft>
        <a:spcPct val="0"/>
      </a:spcAft>
      <a:defRPr sz="1400" kern="1200">
        <a:solidFill>
          <a:srgbClr val="000000"/>
        </a:solidFill>
        <a:latin typeface="Arial" charset="0"/>
        <a:ea typeface="+mn-ea"/>
        <a:cs typeface="Arial" charset="0"/>
        <a:sym typeface="Arial" charset="0"/>
      </a:defRPr>
    </a:lvl5pPr>
    <a:lvl6pPr marL="2286000" algn="l" defTabSz="914400" rtl="0" eaLnBrk="1" latinLnBrk="0" hangingPunct="1">
      <a:defRPr sz="1400" kern="1200">
        <a:solidFill>
          <a:srgbClr val="000000"/>
        </a:solidFill>
        <a:latin typeface="Arial" charset="0"/>
        <a:ea typeface="+mn-ea"/>
        <a:cs typeface="Arial" charset="0"/>
        <a:sym typeface="Arial" charset="0"/>
      </a:defRPr>
    </a:lvl6pPr>
    <a:lvl7pPr marL="2743200" algn="l" defTabSz="914400" rtl="0" eaLnBrk="1" latinLnBrk="0" hangingPunct="1">
      <a:defRPr sz="1400" kern="1200">
        <a:solidFill>
          <a:srgbClr val="000000"/>
        </a:solidFill>
        <a:latin typeface="Arial" charset="0"/>
        <a:ea typeface="+mn-ea"/>
        <a:cs typeface="Arial" charset="0"/>
        <a:sym typeface="Arial" charset="0"/>
      </a:defRPr>
    </a:lvl7pPr>
    <a:lvl8pPr marL="3200400" algn="l" defTabSz="914400" rtl="0" eaLnBrk="1" latinLnBrk="0" hangingPunct="1">
      <a:defRPr sz="1400" kern="1200">
        <a:solidFill>
          <a:srgbClr val="000000"/>
        </a:solidFill>
        <a:latin typeface="Arial" charset="0"/>
        <a:ea typeface="+mn-ea"/>
        <a:cs typeface="Arial" charset="0"/>
        <a:sym typeface="Arial" charset="0"/>
      </a:defRPr>
    </a:lvl8pPr>
    <a:lvl9pPr marL="3657600" algn="l" defTabSz="914400" rtl="0" eaLnBrk="1" latinLnBrk="0" hangingPunct="1">
      <a:defRPr sz="1400" kern="1200">
        <a:solidFill>
          <a:srgbClr val="000000"/>
        </a:solidFill>
        <a:latin typeface="Arial" charset="0"/>
        <a:ea typeface="+mn-ea"/>
        <a:cs typeface="Arial" charset="0"/>
        <a:sym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258" y="-90"/>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194" name="Shape 2"/>
          <p:cNvSpPr>
            <a:spLocks noGrp="1" noRot="1"/>
          </p:cNvSpPr>
          <p:nvPr>
            <p:ph type="sldImg" idx="2"/>
          </p:nvPr>
        </p:nvSpPr>
        <p:spPr bwMode="auto">
          <a:xfrm>
            <a:off x="381000" y="685800"/>
            <a:ext cx="6096000" cy="3429000"/>
          </a:xfrm>
          <a:custGeom>
            <a:avLst/>
            <a:gdLst>
              <a:gd name="T0" fmla="*/ 0 w 120000"/>
              <a:gd name="T1" fmla="*/ 0 h 120000"/>
              <a:gd name="T2" fmla="*/ 120000 w 120000"/>
              <a:gd name="T3" fmla="*/ 120000 h 120000"/>
            </a:gdLst>
            <a:ahLst/>
            <a:cxnLst>
              <a:cxn ang="0">
                <a:pos x="0" y="0"/>
              </a:cxn>
              <a:cxn ang="0">
                <a:pos x="120000" y="0"/>
              </a:cxn>
              <a:cxn ang="0">
                <a:pos x="120000" y="120000"/>
              </a:cxn>
              <a:cxn ang="0">
                <a:pos x="0" y="120000"/>
              </a:cxn>
            </a:cxnLst>
            <a:rect l="T0" t="T1" r="T2" b="T3"/>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pPr lvl="0"/>
            <a:endParaRPr noProof="0"/>
          </a:p>
        </p:txBody>
      </p:sp>
    </p:spTree>
  </p:cSld>
  <p:clrMap bg1="lt1" tx1="dk1" bg2="dk2" tx2="lt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742950" indent="-285750" algn="l" rtl="0" fontAlgn="base">
      <a:spcBef>
        <a:spcPct val="30000"/>
      </a:spcBef>
      <a:spcAft>
        <a:spcPct val="0"/>
      </a:spcAft>
      <a:defRPr sz="1200" kern="1200">
        <a:solidFill>
          <a:schemeClr val="tx1"/>
        </a:solidFill>
        <a:latin typeface="+mn-lt"/>
        <a:ea typeface="+mn-ea"/>
        <a:cs typeface="+mn-cs"/>
      </a:defRPr>
    </a:lvl2pPr>
    <a:lvl3pPr marL="1143000" indent="-228600" algn="l" rtl="0" fontAlgn="base">
      <a:spcBef>
        <a:spcPct val="30000"/>
      </a:spcBef>
      <a:spcAft>
        <a:spcPct val="0"/>
      </a:spcAft>
      <a:defRPr sz="1200" kern="1200">
        <a:solidFill>
          <a:schemeClr val="tx1"/>
        </a:solidFill>
        <a:latin typeface="+mn-lt"/>
        <a:ea typeface="+mn-ea"/>
        <a:cs typeface="+mn-cs"/>
      </a:defRPr>
    </a:lvl3pPr>
    <a:lvl4pPr marL="1600200" indent="-228600" algn="l" rtl="0" fontAlgn="base">
      <a:spcBef>
        <a:spcPct val="30000"/>
      </a:spcBef>
      <a:spcAft>
        <a:spcPct val="0"/>
      </a:spcAft>
      <a:defRPr sz="1200" kern="1200">
        <a:solidFill>
          <a:schemeClr val="tx1"/>
        </a:solidFill>
        <a:latin typeface="+mn-lt"/>
        <a:ea typeface="+mn-ea"/>
        <a:cs typeface="+mn-cs"/>
      </a:defRPr>
    </a:lvl4pPr>
    <a:lvl5pPr marL="2057400" indent="-2286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241" name="Shape 25"/>
          <p:cNvSpPr>
            <a:spLocks noGrp="1" noRot="1"/>
          </p:cNvSpPr>
          <p:nvPr>
            <p:ph type="sldImg" idx="2"/>
          </p:nvPr>
        </p:nvSpPr>
        <p:spPr>
          <a:noFill/>
          <a:ln/>
        </p:spPr>
      </p:sp>
      <p:sp>
        <p:nvSpPr>
          <p:cNvPr id="10242" name="Shape 26"/>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3" name="Shape 82"/>
          <p:cNvSpPr>
            <a:spLocks noGrp="1" noRot="1"/>
          </p:cNvSpPr>
          <p:nvPr>
            <p:ph type="sldImg" idx="2"/>
          </p:nvPr>
        </p:nvSpPr>
        <p:spPr>
          <a:noFill/>
          <a:ln/>
        </p:spPr>
      </p:sp>
      <p:sp>
        <p:nvSpPr>
          <p:cNvPr id="28674" name="Shape 83"/>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1" name="Shape 87"/>
          <p:cNvSpPr>
            <a:spLocks noGrp="1" noRot="1"/>
          </p:cNvSpPr>
          <p:nvPr>
            <p:ph type="sldImg" idx="2"/>
          </p:nvPr>
        </p:nvSpPr>
        <p:spPr>
          <a:noFill/>
          <a:ln/>
        </p:spPr>
      </p:sp>
      <p:sp>
        <p:nvSpPr>
          <p:cNvPr id="30722" name="Shape 88"/>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2769" name="Shape 96"/>
          <p:cNvSpPr>
            <a:spLocks noGrp="1" noRot="1"/>
          </p:cNvSpPr>
          <p:nvPr>
            <p:ph type="sldImg" idx="2"/>
          </p:nvPr>
        </p:nvSpPr>
        <p:spPr>
          <a:noFill/>
          <a:ln/>
        </p:spPr>
      </p:sp>
      <p:sp>
        <p:nvSpPr>
          <p:cNvPr id="32770" name="Shape 97"/>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4817" name="Shape 103"/>
          <p:cNvSpPr>
            <a:spLocks noGrp="1" noRot="1"/>
          </p:cNvSpPr>
          <p:nvPr>
            <p:ph type="sldImg" idx="2"/>
          </p:nvPr>
        </p:nvSpPr>
        <p:spPr>
          <a:noFill/>
          <a:ln/>
        </p:spPr>
      </p:sp>
      <p:sp>
        <p:nvSpPr>
          <p:cNvPr id="34818" name="Shape 104"/>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Shape 110"/>
          <p:cNvSpPr>
            <a:spLocks noGrp="1" noRot="1"/>
          </p:cNvSpPr>
          <p:nvPr>
            <p:ph type="sldImg" idx="2"/>
          </p:nvPr>
        </p:nvSpPr>
        <p:spPr>
          <a:noFill/>
          <a:ln/>
        </p:spPr>
      </p:sp>
      <p:sp>
        <p:nvSpPr>
          <p:cNvPr id="36866" name="Shape 111"/>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89" name="Shape 32"/>
          <p:cNvSpPr>
            <a:spLocks noGrp="1" noRot="1"/>
          </p:cNvSpPr>
          <p:nvPr>
            <p:ph type="sldImg" idx="2"/>
          </p:nvPr>
        </p:nvSpPr>
        <p:spPr>
          <a:noFill/>
          <a:ln/>
        </p:spPr>
      </p:sp>
      <p:sp>
        <p:nvSpPr>
          <p:cNvPr id="12290" name="Shape 33"/>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7" name="Shape 38"/>
          <p:cNvSpPr>
            <a:spLocks noGrp="1" noRot="1"/>
          </p:cNvSpPr>
          <p:nvPr>
            <p:ph type="sldImg" idx="2"/>
          </p:nvPr>
        </p:nvSpPr>
        <p:spPr>
          <a:noFill/>
          <a:ln/>
        </p:spPr>
      </p:sp>
      <p:sp>
        <p:nvSpPr>
          <p:cNvPr id="14338" name="Shape 39"/>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5" name="Shape 44"/>
          <p:cNvSpPr>
            <a:spLocks noGrp="1" noRot="1"/>
          </p:cNvSpPr>
          <p:nvPr>
            <p:ph type="sldImg" idx="2"/>
          </p:nvPr>
        </p:nvSpPr>
        <p:spPr>
          <a:noFill/>
          <a:ln/>
        </p:spPr>
      </p:sp>
      <p:sp>
        <p:nvSpPr>
          <p:cNvPr id="16386" name="Shape 45"/>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3" name="Shape 52"/>
          <p:cNvSpPr>
            <a:spLocks noGrp="1" noRot="1"/>
          </p:cNvSpPr>
          <p:nvPr>
            <p:ph type="sldImg" idx="2"/>
          </p:nvPr>
        </p:nvSpPr>
        <p:spPr>
          <a:noFill/>
          <a:ln/>
        </p:spPr>
      </p:sp>
      <p:sp>
        <p:nvSpPr>
          <p:cNvPr id="18434" name="Shape 53"/>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1" name="Shape 58"/>
          <p:cNvSpPr>
            <a:spLocks noGrp="1" noRot="1"/>
          </p:cNvSpPr>
          <p:nvPr>
            <p:ph type="sldImg" idx="2"/>
          </p:nvPr>
        </p:nvSpPr>
        <p:spPr>
          <a:noFill/>
          <a:ln/>
        </p:spPr>
      </p:sp>
      <p:sp>
        <p:nvSpPr>
          <p:cNvPr id="20482" name="Shape 59"/>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29" name="Shape 64"/>
          <p:cNvSpPr>
            <a:spLocks noGrp="1" noRot="1"/>
          </p:cNvSpPr>
          <p:nvPr>
            <p:ph type="sldImg" idx="2"/>
          </p:nvPr>
        </p:nvSpPr>
        <p:spPr>
          <a:noFill/>
          <a:ln/>
        </p:spPr>
      </p:sp>
      <p:sp>
        <p:nvSpPr>
          <p:cNvPr id="22530" name="Shape 65"/>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7" name="Shape 70"/>
          <p:cNvSpPr>
            <a:spLocks noGrp="1" noRot="1"/>
          </p:cNvSpPr>
          <p:nvPr>
            <p:ph type="sldImg" idx="2"/>
          </p:nvPr>
        </p:nvSpPr>
        <p:spPr>
          <a:noFill/>
          <a:ln/>
        </p:spPr>
      </p:sp>
      <p:sp>
        <p:nvSpPr>
          <p:cNvPr id="24578" name="Shape 71"/>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5" name="Shape 76"/>
          <p:cNvSpPr>
            <a:spLocks noGrp="1" noRot="1"/>
          </p:cNvSpPr>
          <p:nvPr>
            <p:ph type="sldImg" idx="2"/>
          </p:nvPr>
        </p:nvSpPr>
        <p:spPr>
          <a:noFill/>
          <a:ln/>
        </p:spPr>
      </p:sp>
      <p:sp>
        <p:nvSpPr>
          <p:cNvPr id="26626" name="Shape 77"/>
          <p:cNvSpPr txBox="1">
            <a:spLocks noGrp="1"/>
          </p:cNvSpPr>
          <p:nvPr>
            <p:ph type="body" idx="1"/>
          </p:nvPr>
        </p:nvSpPr>
        <p:spPr bwMode="auto">
          <a:noFill/>
        </p:spPr>
        <p:txBody>
          <a:bodyPr vert="horz" wrap="square" numCol="1" compatLnSpc="1">
            <a:prstTxWarp prst="textNoShape">
              <a:avLst/>
            </a:prstTxWarp>
          </a:bodyPr>
          <a:lstStyle/>
          <a:p>
            <a:pPr>
              <a:spcBef>
                <a:spcPct val="0"/>
              </a:spcBef>
            </a:pPr>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
        <p:cNvGrpSpPr/>
        <p:nvPr/>
      </p:nvGrpSpPr>
      <p:grpSpPr>
        <a:xfrm>
          <a:off x="0" y="0"/>
          <a:ext cx="0" cy="0"/>
          <a:chOff x="0" y="0"/>
          <a:chExt cx="0" cy="0"/>
        </a:xfrm>
      </p:grpSpPr>
      <p:sp>
        <p:nvSpPr>
          <p:cNvPr id="8" name="Shape 8"/>
          <p:cNvSpPr txBox="1">
            <a:spLocks noGrp="1"/>
          </p:cNvSpPr>
          <p:nvPr>
            <p:ph type="subTitle" idx="1"/>
          </p:nvPr>
        </p:nvSpPr>
        <p:spPr>
          <a:xfrm>
            <a:off x="685800" y="2840053"/>
            <a:ext cx="7772400" cy="784799"/>
          </a:xfrm>
          <a:prstGeom prst="rect">
            <a:avLst/>
          </a:prstGeom>
        </p:spPr>
        <p:txBody>
          <a:bodyPr/>
          <a:lstStyle>
            <a:lvl1pPr algn="ctr">
              <a:spcBef>
                <a:spcPts val="0"/>
              </a:spcBef>
              <a:buClr>
                <a:schemeClr val="lt2"/>
              </a:buClr>
              <a:buNone/>
              <a:defRPr>
                <a:solidFill>
                  <a:schemeClr val="lt2"/>
                </a:solidFill>
              </a:defRPr>
            </a:lvl1pPr>
            <a:lvl2pPr algn="ctr">
              <a:spcBef>
                <a:spcPts val="0"/>
              </a:spcBef>
              <a:buClr>
                <a:schemeClr val="lt2"/>
              </a:buClr>
              <a:buSzPct val="100000"/>
              <a:buNone/>
              <a:defRPr sz="3000">
                <a:solidFill>
                  <a:schemeClr val="lt2"/>
                </a:solidFill>
              </a:defRPr>
            </a:lvl2pPr>
            <a:lvl3pPr algn="ctr">
              <a:spcBef>
                <a:spcPts val="0"/>
              </a:spcBef>
              <a:buClr>
                <a:schemeClr val="lt2"/>
              </a:buClr>
              <a:buSzPct val="100000"/>
              <a:buNone/>
              <a:defRPr sz="3000">
                <a:solidFill>
                  <a:schemeClr val="lt2"/>
                </a:solidFill>
              </a:defRPr>
            </a:lvl3pPr>
            <a:lvl4pPr algn="ctr">
              <a:spcBef>
                <a:spcPts val="0"/>
              </a:spcBef>
              <a:buClr>
                <a:schemeClr val="lt2"/>
              </a:buClr>
              <a:buSzPct val="100000"/>
              <a:buNone/>
              <a:defRPr sz="3000">
                <a:solidFill>
                  <a:schemeClr val="lt2"/>
                </a:solidFill>
              </a:defRPr>
            </a:lvl4pPr>
            <a:lvl5pPr algn="ctr">
              <a:spcBef>
                <a:spcPts val="0"/>
              </a:spcBef>
              <a:buClr>
                <a:schemeClr val="lt2"/>
              </a:buClr>
              <a:buSzPct val="100000"/>
              <a:buNone/>
              <a:defRPr sz="3000">
                <a:solidFill>
                  <a:schemeClr val="lt2"/>
                </a:solidFill>
              </a:defRPr>
            </a:lvl5pPr>
            <a:lvl6pPr algn="ctr">
              <a:spcBef>
                <a:spcPts val="0"/>
              </a:spcBef>
              <a:buClr>
                <a:schemeClr val="lt2"/>
              </a:buClr>
              <a:buSzPct val="100000"/>
              <a:buNone/>
              <a:defRPr sz="3000">
                <a:solidFill>
                  <a:schemeClr val="lt2"/>
                </a:solidFill>
              </a:defRPr>
            </a:lvl6pPr>
            <a:lvl7pPr algn="ctr">
              <a:spcBef>
                <a:spcPts val="0"/>
              </a:spcBef>
              <a:buClr>
                <a:schemeClr val="lt2"/>
              </a:buClr>
              <a:buSzPct val="100000"/>
              <a:buNone/>
              <a:defRPr sz="3000">
                <a:solidFill>
                  <a:schemeClr val="lt2"/>
                </a:solidFill>
              </a:defRPr>
            </a:lvl7pPr>
            <a:lvl8pPr algn="ctr">
              <a:spcBef>
                <a:spcPts val="0"/>
              </a:spcBef>
              <a:buClr>
                <a:schemeClr val="lt2"/>
              </a:buClr>
              <a:buSzPct val="100000"/>
              <a:buNone/>
              <a:defRPr sz="3000">
                <a:solidFill>
                  <a:schemeClr val="lt2"/>
                </a:solidFill>
              </a:defRPr>
            </a:lvl8pPr>
            <a:lvl9pPr algn="ctr">
              <a:spcBef>
                <a:spcPts val="0"/>
              </a:spcBef>
              <a:buClr>
                <a:schemeClr val="lt2"/>
              </a:buClr>
              <a:buSzPct val="100000"/>
              <a:buNone/>
              <a:defRPr sz="3000">
                <a:solidFill>
                  <a:schemeClr val="lt2"/>
                </a:solidFill>
              </a:defRPr>
            </a:lvl9pPr>
          </a:lstStyle>
          <a:p>
            <a:endParaRPr/>
          </a:p>
        </p:txBody>
      </p:sp>
      <p:sp>
        <p:nvSpPr>
          <p:cNvPr id="9" name="Shape 9"/>
          <p:cNvSpPr txBox="1">
            <a:spLocks noGrp="1"/>
          </p:cNvSpPr>
          <p:nvPr>
            <p:ph type="ctrTitle"/>
          </p:nvPr>
        </p:nvSpPr>
        <p:spPr>
          <a:xfrm>
            <a:off x="685800" y="1583342"/>
            <a:ext cx="7772400" cy="1159799"/>
          </a:xfrm>
          <a:prstGeom prst="rect">
            <a:avLst/>
          </a:prstGeom>
        </p:spPr>
        <p:txBody>
          <a:bodyPr/>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05978"/>
            <a:ext cx="8229600" cy="857400"/>
          </a:xfrm>
          <a:prstGeom prst="rect">
            <a:avLst/>
          </a:prstGeo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2" name="Shape 12"/>
          <p:cNvSpPr txBox="1">
            <a:spLocks noGrp="1"/>
          </p:cNvSpPr>
          <p:nvPr>
            <p:ph type="body" idx="1"/>
          </p:nvPr>
        </p:nvSpPr>
        <p:spPr>
          <a:xfrm>
            <a:off x="457200" y="1200150"/>
            <a:ext cx="8229600" cy="3725699"/>
          </a:xfrm>
          <a:prstGeom prst="rect">
            <a:avLst/>
          </a:prstGeo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05978"/>
            <a:ext cx="8229600" cy="857400"/>
          </a:xfrm>
          <a:prstGeom prst="rect">
            <a:avLst/>
          </a:prstGeo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body" idx="1"/>
          </p:nvPr>
        </p:nvSpPr>
        <p:spPr>
          <a:xfrm>
            <a:off x="457200" y="1200150"/>
            <a:ext cx="3994500" cy="3725699"/>
          </a:xfrm>
          <a:prstGeom prst="rect">
            <a:avLst/>
          </a:prstGeo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6" name="Shape 16"/>
          <p:cNvSpPr txBox="1">
            <a:spLocks noGrp="1"/>
          </p:cNvSpPr>
          <p:nvPr>
            <p:ph type="body" idx="2"/>
          </p:nvPr>
        </p:nvSpPr>
        <p:spPr>
          <a:xfrm>
            <a:off x="4692273" y="1200150"/>
            <a:ext cx="3994500" cy="3725699"/>
          </a:xfrm>
          <a:prstGeom prst="rect">
            <a:avLst/>
          </a:prstGeo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05978"/>
            <a:ext cx="8229600" cy="857400"/>
          </a:xfrm>
          <a:prstGeom prst="rect">
            <a:avLst/>
          </a:prstGeo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4406309"/>
            <a:ext cx="8229600" cy="519599"/>
          </a:xfrm>
          <a:prstGeom prst="rect">
            <a:avLst/>
          </a:prstGeom>
        </p:spPr>
        <p:txBody>
          <a:bodyPr/>
          <a:lstStyle>
            <a:lvl1pPr algn="ctr">
              <a:spcBef>
                <a:spcPts val="0"/>
              </a:spcBef>
              <a:buSzPct val="100000"/>
              <a:buNone/>
              <a:defRPr sz="1800"/>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dk2"/>
            </a:gs>
            <a:gs pos="100000">
              <a:schemeClr val="dk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26" name="Shape 5"/>
          <p:cNvSpPr txBox="1">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25" tIns="91425" rIns="91425" bIns="91425" numCol="1" anchor="b" anchorCtr="0" compatLnSpc="1">
            <a:prstTxWarp prst="textNoShape">
              <a:avLst/>
            </a:prstTxWarp>
          </a:bodyPr>
          <a:lstStyle/>
          <a:p>
            <a:pPr lvl="0"/>
            <a:endParaRPr lang="el-GR" smtClean="0">
              <a:sym typeface="Arial" charset="0"/>
            </a:endParaRPr>
          </a:p>
        </p:txBody>
      </p:sp>
      <p:sp>
        <p:nvSpPr>
          <p:cNvPr id="1027" name="Shape 6"/>
          <p:cNvSpPr txBox="1">
            <a:spLocks noGrp="1"/>
          </p:cNvSpPr>
          <p:nvPr>
            <p:ph type="body" idx="1"/>
          </p:nvPr>
        </p:nvSpPr>
        <p:spPr bwMode="auto">
          <a:xfrm>
            <a:off x="457200" y="1200150"/>
            <a:ext cx="8229600" cy="3725863"/>
          </a:xfrm>
          <a:prstGeom prst="rect">
            <a:avLst/>
          </a:prstGeom>
          <a:noFill/>
          <a:ln w="9525">
            <a:noFill/>
            <a:miter lim="800000"/>
            <a:headEnd/>
            <a:tailEnd/>
          </a:ln>
        </p:spPr>
        <p:txBody>
          <a:bodyPr vert="horz" wrap="square" lIns="91425" tIns="91425" rIns="91425" bIns="91425" numCol="1" anchor="t" anchorCtr="0" compatLnSpc="1">
            <a:prstTxWarp prst="textNoShape">
              <a:avLst/>
            </a:prstTxWarp>
          </a:bodyPr>
          <a:lstStyle/>
          <a:p>
            <a:pPr lvl="0"/>
            <a:endParaRPr lang="el-GR" smtClean="0">
              <a:sym typeface="Arial" charset="0"/>
            </a:endParaRPr>
          </a:p>
        </p:txBody>
      </p:sp>
    </p:spTree>
  </p:cSld>
  <p:clrMap bg1="lt1" tx1="dk1" bg2="dk2" tx2="lt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Lst>
  <p:txStyles>
    <p:title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charset="0"/>
        </a:defRPr>
      </a:lvl1pPr>
      <a:lvl2pPr algn="l" rtl="0" eaLnBrk="0" fontAlgn="base" hangingPunct="0">
        <a:spcBef>
          <a:spcPct val="0"/>
        </a:spcBef>
        <a:spcAft>
          <a:spcPct val="0"/>
        </a:spcAft>
        <a:defRPr sz="1400">
          <a:solidFill>
            <a:srgbClr val="000000"/>
          </a:solidFill>
          <a:latin typeface="Arial"/>
          <a:ea typeface="Arial"/>
          <a:cs typeface="Arial"/>
          <a:sym typeface="Arial" charset="0"/>
        </a:defRPr>
      </a:lvl2pPr>
      <a:lvl3pPr algn="l" rtl="0" eaLnBrk="0" fontAlgn="base" hangingPunct="0">
        <a:spcBef>
          <a:spcPct val="0"/>
        </a:spcBef>
        <a:spcAft>
          <a:spcPct val="0"/>
        </a:spcAft>
        <a:defRPr sz="1400">
          <a:solidFill>
            <a:srgbClr val="000000"/>
          </a:solidFill>
          <a:latin typeface="Arial" charset="0"/>
          <a:cs typeface="Arial" charset="0"/>
          <a:sym typeface="Arial" charset="0"/>
        </a:defRPr>
      </a:lvl3pPr>
      <a:lvl4pPr algn="l" rtl="0" eaLnBrk="0" fontAlgn="base" hangingPunct="0">
        <a:spcBef>
          <a:spcPct val="0"/>
        </a:spcBef>
        <a:spcAft>
          <a:spcPct val="0"/>
        </a:spcAft>
        <a:defRPr sz="1400">
          <a:solidFill>
            <a:srgbClr val="000000"/>
          </a:solidFill>
          <a:latin typeface="Arial" charset="0"/>
          <a:cs typeface="Arial" charset="0"/>
          <a:sym typeface="Arial" charset="0"/>
        </a:defRPr>
      </a:lvl4pPr>
      <a:lvl5pPr algn="l" rtl="0" eaLnBrk="0" fontAlgn="base" hangingPunct="0">
        <a:spcBef>
          <a:spcPct val="0"/>
        </a:spcBef>
        <a:spcAft>
          <a:spcPct val="0"/>
        </a:spcAft>
        <a:defRPr sz="1400">
          <a:solidFill>
            <a:srgbClr val="000000"/>
          </a:solidFill>
          <a:latin typeface="Arial" charset="0"/>
          <a:cs typeface="Arial" charset="0"/>
          <a:sym typeface="Arial" charset="0"/>
        </a:defRPr>
      </a:lvl5pPr>
      <a:lvl6pPr marL="457200" algn="l" rtl="0" eaLnBrk="0" fontAlgn="base" hangingPunct="0">
        <a:spcBef>
          <a:spcPct val="0"/>
        </a:spcBef>
        <a:spcAft>
          <a:spcPct val="0"/>
        </a:spcAft>
        <a:defRPr sz="1400">
          <a:solidFill>
            <a:srgbClr val="000000"/>
          </a:solidFill>
          <a:latin typeface="Arial" charset="0"/>
          <a:cs typeface="Arial" charset="0"/>
          <a:sym typeface="Arial" charset="0"/>
        </a:defRPr>
      </a:lvl6pPr>
      <a:lvl7pPr marL="914400" algn="l" rtl="0" eaLnBrk="0" fontAlgn="base" hangingPunct="0">
        <a:spcBef>
          <a:spcPct val="0"/>
        </a:spcBef>
        <a:spcAft>
          <a:spcPct val="0"/>
        </a:spcAft>
        <a:defRPr sz="1400">
          <a:solidFill>
            <a:srgbClr val="000000"/>
          </a:solidFill>
          <a:latin typeface="Arial" charset="0"/>
          <a:cs typeface="Arial" charset="0"/>
          <a:sym typeface="Arial" charset="0"/>
        </a:defRPr>
      </a:lvl7pPr>
      <a:lvl8pPr marL="1371600" algn="l" rtl="0" eaLnBrk="0" fontAlgn="base" hangingPunct="0">
        <a:spcBef>
          <a:spcPct val="0"/>
        </a:spcBef>
        <a:spcAft>
          <a:spcPct val="0"/>
        </a:spcAft>
        <a:defRPr sz="1400">
          <a:solidFill>
            <a:srgbClr val="000000"/>
          </a:solidFill>
          <a:latin typeface="Arial" charset="0"/>
          <a:cs typeface="Arial" charset="0"/>
          <a:sym typeface="Arial" charset="0"/>
        </a:defRPr>
      </a:lvl8pPr>
      <a:lvl9pPr marL="1828800" algn="l" rtl="0" eaLnBrk="0" fontAlgn="base" hangingPunct="0">
        <a:spcBef>
          <a:spcPct val="0"/>
        </a:spcBef>
        <a:spcAft>
          <a:spcPct val="0"/>
        </a:spcAft>
        <a:defRPr sz="1400">
          <a:solidFill>
            <a:srgbClr val="000000"/>
          </a:solidFill>
          <a:latin typeface="Arial" charset="0"/>
          <a:cs typeface="Arial" charset="0"/>
          <a:sym typeface="Arial" charset="0"/>
        </a:defRPr>
      </a:lvl9pPr>
    </p:titleStyle>
    <p:bodyStyle>
      <a:defPPr marR="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charset="0"/>
        </a:defRPr>
      </a:lvl1pPr>
      <a:lvl2pPr algn="l" rtl="0" eaLnBrk="0" fontAlgn="base" hangingPunct="0">
        <a:spcBef>
          <a:spcPct val="0"/>
        </a:spcBef>
        <a:spcAft>
          <a:spcPct val="0"/>
        </a:spcAft>
        <a:defRPr sz="1400">
          <a:solidFill>
            <a:srgbClr val="000000"/>
          </a:solidFill>
          <a:latin typeface="Arial"/>
          <a:ea typeface="Arial"/>
          <a:cs typeface="Arial"/>
          <a:sym typeface="Arial" charset="0"/>
        </a:defRPr>
      </a:lvl2pPr>
      <a:lvl3pPr algn="l" rtl="0" eaLnBrk="0" fontAlgn="base" hangingPunct="0">
        <a:spcBef>
          <a:spcPct val="0"/>
        </a:spcBef>
        <a:spcAft>
          <a:spcPct val="0"/>
        </a:spcAft>
        <a:defRPr sz="1400">
          <a:solidFill>
            <a:srgbClr val="000000"/>
          </a:solidFill>
          <a:latin typeface="Arial"/>
          <a:ea typeface="Arial"/>
          <a:cs typeface="Arial"/>
          <a:sym typeface="Arial" charset="0"/>
        </a:defRPr>
      </a:lvl3pPr>
      <a:lvl4pPr algn="l" rtl="0" eaLnBrk="0" fontAlgn="base" hangingPunct="0">
        <a:spcBef>
          <a:spcPct val="0"/>
        </a:spcBef>
        <a:spcAft>
          <a:spcPct val="0"/>
        </a:spcAft>
        <a:defRPr sz="1400">
          <a:solidFill>
            <a:srgbClr val="000000"/>
          </a:solidFill>
          <a:latin typeface="Arial"/>
          <a:ea typeface="Arial"/>
          <a:cs typeface="Arial"/>
          <a:sym typeface="Arial" charset="0"/>
        </a:defRPr>
      </a:lvl4pPr>
      <a:lvl5pPr algn="l" rtl="0" eaLnBrk="0" fontAlgn="base" hangingPunct="0">
        <a:spcBef>
          <a:spcPct val="0"/>
        </a:spcBef>
        <a:spcAft>
          <a:spcPct val="0"/>
        </a:spcAft>
        <a:defRPr sz="1400">
          <a:solidFill>
            <a:srgbClr val="000000"/>
          </a:solidFill>
          <a:latin typeface="Arial"/>
          <a:ea typeface="Arial"/>
          <a:cs typeface="Arial"/>
          <a:sym typeface="Arial" charset="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hyperlink" Target="http://youtube.com/v/xjDLg-f_UBc"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hyperlink" Target="http://youtube.com/v/AIZpvVjVBBo"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hape 23"/>
          <p:cNvSpPr txBox="1">
            <a:spLocks noGrp="1"/>
          </p:cNvSpPr>
          <p:nvPr>
            <p:ph type="title"/>
          </p:nvPr>
        </p:nvSpPr>
        <p:spPr>
          <a:xfrm>
            <a:off x="-603250" y="1963738"/>
            <a:ext cx="8229600" cy="858837"/>
          </a:xfrm>
        </p:spPr>
        <p:txBody>
          <a:bodyPr/>
          <a:lstStyle/>
          <a:p>
            <a:pPr marL="2286000" algn="ctr" eaLnBrk="1" hangingPunct="1">
              <a:spcBef>
                <a:spcPct val="0"/>
              </a:spcBef>
              <a:buClr>
                <a:srgbClr val="FFFFFF"/>
              </a:buClr>
            </a:pPr>
            <a:r>
              <a:rPr lang="el-GR" sz="4800" b="1" smtClean="0">
                <a:solidFill>
                  <a:srgbClr val="ACB4C2"/>
                </a:solidFill>
                <a:latin typeface="Arial" charset="0"/>
                <a:cs typeface="Arial" charset="0"/>
              </a:rPr>
              <a:t>ΑΡΧΑΙΑ ΤΡΑΓΩΔΙΑ </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hape 79"/>
          <p:cNvSpPr txBox="1">
            <a:spLocks noGrp="1"/>
          </p:cNvSpPr>
          <p:nvPr>
            <p:ph type="title"/>
          </p:nvPr>
        </p:nvSpPr>
        <p:spPr>
          <a:xfrm>
            <a:off x="457200" y="206375"/>
            <a:ext cx="8229600" cy="857250"/>
          </a:xfrm>
        </p:spPr>
        <p:txBody>
          <a:bodyPr/>
          <a:lstStyle/>
          <a:p>
            <a:pPr eaLnBrk="1" hangingPunct="1">
              <a:spcBef>
                <a:spcPct val="0"/>
              </a:spcBef>
              <a:buClr>
                <a:srgbClr val="FFFFFF"/>
              </a:buClr>
            </a:pPr>
            <a:r>
              <a:rPr lang="el-GR" sz="3600" b="1" smtClean="0">
                <a:solidFill>
                  <a:srgbClr val="FFFFFF"/>
                </a:solidFill>
                <a:latin typeface="Arial" charset="0"/>
                <a:cs typeface="Arial" charset="0"/>
              </a:rPr>
              <a:t>Τα είδη δράματος</a:t>
            </a:r>
          </a:p>
        </p:txBody>
      </p:sp>
      <p:sp>
        <p:nvSpPr>
          <p:cNvPr id="80" name="Shape 80"/>
          <p:cNvSpPr txBox="1">
            <a:spLocks noGrp="1"/>
          </p:cNvSpPr>
          <p:nvPr>
            <p:ph type="body" idx="1"/>
          </p:nvPr>
        </p:nvSpPr>
        <p:spPr>
          <a:xfrm>
            <a:off x="155575" y="896938"/>
            <a:ext cx="8162925" cy="3921125"/>
          </a:xfrm>
        </p:spPr>
        <p:txBody>
          <a:bodyPr>
            <a:noAutofit/>
          </a:bodyPr>
          <a:lstStyle/>
          <a:p>
            <a:pPr marL="457200" indent="-381000" eaLnBrk="1" hangingPunct="1">
              <a:spcBef>
                <a:spcPct val="0"/>
              </a:spcBef>
              <a:buClr>
                <a:srgbClr val="FFFFFF"/>
              </a:buClr>
              <a:buFontTx/>
              <a:buAutoNum type="arabicPeriod"/>
            </a:pPr>
            <a:r>
              <a:rPr lang="el-GR" sz="2400" smtClean="0">
                <a:solidFill>
                  <a:srgbClr val="FFFFFF"/>
                </a:solidFill>
                <a:latin typeface="Arial" charset="0"/>
                <a:cs typeface="Arial" charset="0"/>
              </a:rPr>
              <a:t>Η  τραγωδία</a:t>
            </a:r>
          </a:p>
          <a:p>
            <a:pPr marL="457200" indent="-381000" eaLnBrk="1" hangingPunct="1">
              <a:spcBef>
                <a:spcPct val="0"/>
              </a:spcBef>
              <a:buClr>
                <a:srgbClr val="FFFFFF"/>
              </a:buClr>
              <a:buFont typeface="Arial" charset="0"/>
              <a:buChar char="➔"/>
            </a:pPr>
            <a:r>
              <a:rPr lang="el-GR" sz="1800" smtClean="0">
                <a:solidFill>
                  <a:srgbClr val="FFFFFF"/>
                </a:solidFill>
                <a:latin typeface="Arial" charset="0"/>
                <a:cs typeface="Arial" charset="0"/>
              </a:rPr>
              <a:t>Είναι δραματικό είδος που εμφανίστηκε στην Αρχαία Ελλάδα. Αποτελεί πρωτότυπο λογοτεχνικό είδος με τους δικούς του κανόνες και τα δικά του γνωρίσματα. Εγκαινιάζει ένα καινούργιο τύπο θεάματος μέσα στο σύστημα των δημόσιων εορτών της πόλης και ως ιδιαίτερη μορφή έκφρασης, φανερώνει άγνωστες ως τότε πλευρές της ανθρώπινης εμπειρίας, σημαδεύει έναν σταθμό στη διαμόρφωση του εσωτερικού ανθρώπου, του υπεύθυνου υποκειμένου.</a:t>
            </a:r>
          </a:p>
          <a:p>
            <a:pPr marL="457200" indent="-381000" eaLnBrk="1" hangingPunct="1">
              <a:spcBef>
                <a:spcPct val="0"/>
              </a:spcBef>
              <a:buClr>
                <a:srgbClr val="FFFFFF"/>
              </a:buClr>
              <a:buFont typeface="Arial" charset="0"/>
              <a:buChar char="➔"/>
            </a:pPr>
            <a:r>
              <a:rPr lang="el-GR" sz="1800" smtClean="0">
                <a:solidFill>
                  <a:srgbClr val="FFFFFF"/>
                </a:solidFill>
                <a:latin typeface="Arial" charset="0"/>
                <a:cs typeface="Arial" charset="0"/>
              </a:rPr>
              <a:t>Τραγικό είδος, τραγική παράσταση, τραγικός άνθρωπος: Kαι ως προς τις τρεις  αυτές πλευρές του, το φαινόμενο παρουσιάζεται με αποκλειστικά δικά του γνωρίσματα.</a:t>
            </a:r>
          </a:p>
          <a:p>
            <a:pPr marL="457200" indent="-381000" eaLnBrk="1" hangingPunct="1">
              <a:spcBef>
                <a:spcPct val="0"/>
              </a:spcBef>
              <a:buClr>
                <a:srgbClr val="000000"/>
              </a:buClr>
            </a:pPr>
            <a:endParaRPr lang="el-GR" sz="1800" smtClean="0">
              <a:solidFill>
                <a:srgbClr val="FFFFFF"/>
              </a:solidFill>
              <a:latin typeface="Arial" charset="0"/>
              <a:cs typeface="Arial" charset="0"/>
            </a:endParaRPr>
          </a:p>
          <a:p>
            <a:pPr marL="457200" indent="-381000" eaLnBrk="1" hangingPunct="1">
              <a:spcBef>
                <a:spcPct val="0"/>
              </a:spcBef>
              <a:buClr>
                <a:srgbClr val="FFFFFF"/>
              </a:buClr>
            </a:pPr>
            <a:endParaRPr lang="el-GR" sz="1800" smtClean="0">
              <a:solidFill>
                <a:srgbClr val="FFFFFF"/>
              </a:solidFill>
              <a:latin typeface="Arial" charset="0"/>
              <a:cs typeface="Arial" charset="0"/>
            </a:endParaRPr>
          </a:p>
          <a:p>
            <a:pPr marL="457200" indent="-381000" eaLnBrk="1" hangingPunct="1">
              <a:spcBef>
                <a:spcPct val="0"/>
              </a:spcBef>
              <a:buClr>
                <a:srgbClr val="FFFFFF"/>
              </a:buClr>
            </a:pPr>
            <a:endParaRPr lang="el-GR" sz="2400" smtClean="0">
              <a:solidFill>
                <a:srgbClr val="FFFFFF"/>
              </a:solidFill>
              <a:latin typeface="Arial" charset="0"/>
              <a:cs typeface="Arial" charset="0"/>
            </a:endParaRPr>
          </a:p>
          <a:p>
            <a:pPr marL="457200" indent="-381000" eaLnBrk="1" hangingPunct="1">
              <a:spcBef>
                <a:spcPct val="0"/>
              </a:spcBef>
              <a:buClr>
                <a:srgbClr val="FFFFFF"/>
              </a:buClr>
            </a:pPr>
            <a:endParaRPr lang="el-GR" sz="1800" smtClean="0">
              <a:solidFill>
                <a:srgbClr val="FFFFFF"/>
              </a:solidFill>
              <a:latin typeface="Arial" charset="0"/>
              <a:cs typeface="Arial" charset="0"/>
            </a:endParaRPr>
          </a:p>
          <a:p>
            <a:pPr marL="457200" indent="-381000" eaLnBrk="1" hangingPunct="1">
              <a:spcBef>
                <a:spcPct val="0"/>
              </a:spcBef>
              <a:buClr>
                <a:srgbClr val="FFFFFF"/>
              </a:buClr>
            </a:pPr>
            <a:endParaRPr lang="el-GR" sz="1800" smtClean="0">
              <a:solidFill>
                <a:srgbClr val="FFFFFF"/>
              </a:solidFill>
              <a:latin typeface="Arial" charset="0"/>
              <a:cs typeface="Arial" charset="0"/>
            </a:endParaRPr>
          </a:p>
          <a:p>
            <a:pPr marL="457200" indent="-381000" eaLnBrk="1" hangingPunct="1">
              <a:spcBef>
                <a:spcPct val="0"/>
              </a:spcBef>
              <a:buClr>
                <a:srgbClr val="FFFFFF"/>
              </a:buClr>
            </a:pPr>
            <a:endParaRPr lang="el-GR" sz="1800" smtClean="0">
              <a:solidFill>
                <a:srgbClr val="FFFFFF"/>
              </a:solidFill>
              <a:latin typeface="Arial" charset="0"/>
              <a:cs typeface="Arial" charset="0"/>
            </a:endParaRPr>
          </a:p>
          <a:p>
            <a:pPr marL="457200" indent="-381000" eaLnBrk="1" hangingPunct="1">
              <a:spcBef>
                <a:spcPct val="0"/>
              </a:spcBef>
              <a:buClr>
                <a:srgbClr val="FFFFFF"/>
              </a:buClr>
            </a:pPr>
            <a:endParaRPr lang="el-GR" sz="1800" smtClean="0">
              <a:solidFill>
                <a:srgbClr val="FFFFFF"/>
              </a:solidFill>
              <a:latin typeface="Arial" charset="0"/>
              <a:cs typeface="Arial" charset="0"/>
            </a:endParaRPr>
          </a:p>
          <a:p>
            <a:pPr marL="457200" indent="-381000" eaLnBrk="1" hangingPunct="1">
              <a:spcBef>
                <a:spcPct val="0"/>
              </a:spcBef>
              <a:buClr>
                <a:srgbClr val="FFFFFF"/>
              </a:buClr>
            </a:pPr>
            <a:endParaRPr lang="el-GR" sz="1800" smtClean="0">
              <a:solidFill>
                <a:srgbClr val="FFFFFF"/>
              </a:solidFill>
              <a:latin typeface="Arial" charset="0"/>
              <a:cs typeface="Arial" charset="0"/>
            </a:endParaRPr>
          </a:p>
          <a:p>
            <a:pPr marL="457200" indent="-381000" eaLnBrk="1" hangingPunct="1">
              <a:spcBef>
                <a:spcPct val="0"/>
              </a:spcBef>
              <a:buClr>
                <a:srgbClr val="FFFFFF"/>
              </a:buClr>
            </a:pPr>
            <a:endParaRPr lang="el-GR" sz="1800" smtClean="0">
              <a:solidFill>
                <a:srgbClr val="FFFFFF"/>
              </a:solidFill>
              <a:latin typeface="Arial" charset="0"/>
              <a:cs typeface="Arial" charset="0"/>
            </a:endParaRPr>
          </a:p>
          <a:p>
            <a:pPr marL="457200" indent="-381000" eaLnBrk="1" hangingPunct="1">
              <a:spcBef>
                <a:spcPct val="0"/>
              </a:spcBef>
              <a:buClr>
                <a:srgbClr val="FFFFFF"/>
              </a:buClr>
            </a:pPr>
            <a:endParaRPr lang="el-GR" sz="1800" smtClean="0">
              <a:solidFill>
                <a:srgbClr val="FFFFFF"/>
              </a:solidFill>
              <a:latin typeface="Arial" charset="0"/>
              <a:cs typeface="Arial" charset="0"/>
            </a:endParaRPr>
          </a:p>
          <a:p>
            <a:pPr marL="457200" indent="-381000" eaLnBrk="1" hangingPunct="1">
              <a:spcBef>
                <a:spcPct val="0"/>
              </a:spcBef>
              <a:buClr>
                <a:srgbClr val="FFFFFF"/>
              </a:buClr>
            </a:pPr>
            <a:r>
              <a:rPr lang="el-GR" sz="1800" smtClean="0">
                <a:solidFill>
                  <a:srgbClr val="FFFFFF"/>
                </a:solidFill>
                <a:latin typeface="Arial" charset="0"/>
                <a:cs typeface="Arial" charset="0"/>
              </a:rPr>
              <a:t>              </a:t>
            </a:r>
            <a:r>
              <a:rPr lang="el-GR" sz="2400" smtClean="0">
                <a:solidFill>
                  <a:srgbClr val="FFFFFF"/>
                </a:solidFill>
                <a:latin typeface="Arial" charset="0"/>
                <a:cs typeface="Arial" charset="0"/>
              </a:rPr>
              <a:t> </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txBox="1">
            <a:spLocks noGrp="1"/>
          </p:cNvSpPr>
          <p:nvPr>
            <p:ph type="body" idx="1"/>
          </p:nvPr>
        </p:nvSpPr>
        <p:spPr>
          <a:xfrm>
            <a:off x="238125" y="-95250"/>
            <a:ext cx="8342313" cy="4778375"/>
          </a:xfrm>
        </p:spPr>
        <p:txBody>
          <a:bodyPr>
            <a:noAutofit/>
          </a:bodyPr>
          <a:lstStyle/>
          <a:p>
            <a:pPr eaLnBrk="1" hangingPunct="1">
              <a:spcBef>
                <a:spcPct val="0"/>
              </a:spcBef>
              <a:buClr>
                <a:srgbClr val="FFFFFF"/>
              </a:buClr>
            </a:pPr>
            <a:r>
              <a:rPr lang="el-GR" sz="3000" smtClean="0">
                <a:solidFill>
                  <a:srgbClr val="F3F3F3"/>
                </a:solidFill>
                <a:latin typeface="Arial" charset="0"/>
                <a:cs typeface="Arial" charset="0"/>
              </a:rPr>
              <a:t>2.Κωμωδία </a:t>
            </a:r>
          </a:p>
          <a:p>
            <a:pPr eaLnBrk="1" hangingPunct="1">
              <a:spcBef>
                <a:spcPct val="0"/>
              </a:spcBef>
              <a:buClr>
                <a:srgbClr val="FFFFFF"/>
              </a:buClr>
              <a:buFont typeface="Arial" charset="0"/>
              <a:buChar char="➔"/>
            </a:pPr>
            <a:r>
              <a:rPr lang="el-GR" sz="1600" smtClean="0">
                <a:solidFill>
                  <a:srgbClr val="FFFFFF"/>
                </a:solidFill>
                <a:latin typeface="Arial" charset="0"/>
                <a:cs typeface="Arial" charset="0"/>
              </a:rPr>
              <a:t>Με τον όρο κωμωδία χαρακτηρίζεται κάθε έργο που έχει ως σκοπό να διασκεδάσει μέσω κάποιου χιουμοριστικού θέματος. Η ακαδημαϊκή της έννοια, επηρεασμένη από το αρχαίο ελληνικό θέατρο, είναι συνήθως διαφορετική και συνυφασμένη με την σατιρική κωμωδία πολιτικού θέματος.</a:t>
            </a:r>
          </a:p>
          <a:p>
            <a:pPr eaLnBrk="1" hangingPunct="1">
              <a:spcBef>
                <a:spcPct val="0"/>
              </a:spcBef>
              <a:buClr>
                <a:srgbClr val="FFFFFF"/>
              </a:buClr>
              <a:buFont typeface="Arial" charset="0"/>
              <a:buChar char="➔"/>
            </a:pPr>
            <a:r>
              <a:rPr lang="el-GR" sz="1600" smtClean="0">
                <a:solidFill>
                  <a:srgbClr val="FFFFFF"/>
                </a:solidFill>
                <a:latin typeface="Arial" charset="0"/>
                <a:cs typeface="Arial" charset="0"/>
              </a:rPr>
              <a:t>Η κωμωδία παρουσιάζεται σε πολλές μορφές, όπως την θεατρική, από όπου ξεκίνησε μέσω του αρχαίου θεάτρου, την τηλεοπτική και την σόλο όρθια κωμωδία.</a:t>
            </a:r>
          </a:p>
          <a:p>
            <a:pPr eaLnBrk="1" hangingPunct="1">
              <a:spcBef>
                <a:spcPct val="0"/>
              </a:spcBef>
              <a:buClr>
                <a:srgbClr val="FFFFFF"/>
              </a:buClr>
              <a:buFont typeface="Arial" charset="0"/>
              <a:buChar char="➔"/>
            </a:pPr>
            <a:r>
              <a:rPr lang="el-GR" sz="1600" smtClean="0">
                <a:solidFill>
                  <a:srgbClr val="FFFFFF"/>
                </a:solidFill>
                <a:latin typeface="Arial" charset="0"/>
                <a:cs typeface="Arial" charset="0"/>
              </a:rPr>
              <a:t>Η επιρροή της κωμωδίας μπορεί να είναι σημαντική σε κοινωνικό επίπεδο. Για παράδειγμα, η Δημοκρατία της Αρχαίας Αθήνας ενισχύθηκε μέσω έργων κωμωδίας που είχαν ως μέσο τη σάτιρα για να διακωμωδήσουν αρνητικά στοιχεία της κοινότητας.</a:t>
            </a:r>
          </a:p>
          <a:p>
            <a:pPr eaLnBrk="1" hangingPunct="1">
              <a:spcBef>
                <a:spcPct val="0"/>
              </a:spcBef>
              <a:buClr>
                <a:srgbClr val="FFFFFF"/>
              </a:buClr>
            </a:pPr>
            <a:r>
              <a:rPr lang="el-GR" sz="3000" smtClean="0">
                <a:solidFill>
                  <a:srgbClr val="FFFFFF"/>
                </a:solidFill>
                <a:latin typeface="Arial" charset="0"/>
                <a:cs typeface="Arial" charset="0"/>
              </a:rPr>
              <a:t>3.To σατυρικό δράμα</a:t>
            </a:r>
          </a:p>
          <a:p>
            <a:pPr eaLnBrk="1" hangingPunct="1">
              <a:spcBef>
                <a:spcPct val="0"/>
              </a:spcBef>
              <a:buClr>
                <a:srgbClr val="FFFFFF"/>
              </a:buClr>
              <a:buFont typeface="Arial" charset="0"/>
              <a:buChar char="➔"/>
            </a:pPr>
            <a:r>
              <a:rPr lang="el-GR" sz="1600" smtClean="0">
                <a:solidFill>
                  <a:srgbClr val="FFFFFF"/>
                </a:solidFill>
                <a:latin typeface="Arial" charset="0"/>
                <a:cs typeface="Arial" charset="0"/>
              </a:rPr>
              <a:t>Χαρακτηρίστηκε ως «παίζουσα τραγωδία»,  ήταν δηλαδή ένα ευχάριστο λαϊκό θέαμα που διατηρούσε τα εξωτερικά γνωρίσματα της τραγωδίας, αλλά σκοπό είχε μόνο να προκαλέσει το γέλιο και όχι να διδάξει, όπως η τραγωδία και η κωμωδία. Στο σατυρικό δράμα οι θεατές ξανάβρισκαν τους Σατύρους κι έτσι ικανοποιούσαν την ευλάβειά τους προς τις θρησκευτικές παραδόσεις.</a:t>
            </a:r>
          </a:p>
          <a:p>
            <a:pPr eaLnBrk="1" hangingPunct="1">
              <a:spcBef>
                <a:spcPct val="0"/>
              </a:spcBef>
              <a:buClr>
                <a:srgbClr val="000000"/>
              </a:buClr>
            </a:pPr>
            <a:endParaRPr lang="el-GR" sz="1600" smtClean="0">
              <a:solidFill>
                <a:srgbClr val="FFFFFF"/>
              </a:solidFill>
              <a:latin typeface="Arial" charset="0"/>
              <a:cs typeface="Arial" charset="0"/>
            </a:endParaRPr>
          </a:p>
          <a:p>
            <a:pPr eaLnBrk="1" hangingPunct="1">
              <a:spcBef>
                <a:spcPct val="0"/>
              </a:spcBef>
              <a:buClr>
                <a:srgbClr val="000000"/>
              </a:buClr>
              <a:buSzPct val="69000"/>
            </a:pPr>
            <a:r>
              <a:rPr lang="el-GR" sz="1600" smtClean="0">
                <a:solidFill>
                  <a:srgbClr val="FFFFFF"/>
                </a:solidFill>
                <a:latin typeface="Arial" charset="0"/>
                <a:cs typeface="Arial" charset="0"/>
              </a:rPr>
              <a:t> </a:t>
            </a:r>
          </a:p>
          <a:p>
            <a:pPr eaLnBrk="1" hangingPunct="1">
              <a:spcBef>
                <a:spcPct val="0"/>
              </a:spcBef>
              <a:buClr>
                <a:srgbClr val="FFFFFF"/>
              </a:buClr>
            </a:pPr>
            <a:endParaRPr lang="el-GR" sz="3000" smtClean="0">
              <a:solidFill>
                <a:srgbClr val="FFFFFF"/>
              </a:solidFill>
              <a:latin typeface="Arial" charset="0"/>
              <a:cs typeface="Arial" charset="0"/>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hape 90"/>
          <p:cNvSpPr txBox="1">
            <a:spLocks noGrp="1"/>
          </p:cNvSpPr>
          <p:nvPr>
            <p:ph type="ctrTitle"/>
          </p:nvPr>
        </p:nvSpPr>
        <p:spPr>
          <a:xfrm>
            <a:off x="685800" y="1582738"/>
            <a:ext cx="7772400" cy="1160462"/>
          </a:xfrm>
        </p:spPr>
        <p:txBody>
          <a:bodyPr/>
          <a:lstStyle/>
          <a:p>
            <a:pPr eaLnBrk="1" hangingPunct="1">
              <a:spcBef>
                <a:spcPct val="0"/>
              </a:spcBef>
              <a:buClr>
                <a:srgbClr val="FFFFFF"/>
              </a:buClr>
              <a:buSzTx/>
            </a:pPr>
            <a:endParaRPr lang="el-GR" b="1" smtClean="0">
              <a:solidFill>
                <a:srgbClr val="FFFFFF"/>
              </a:solidFill>
              <a:latin typeface="Arial" charset="0"/>
              <a:cs typeface="Arial" charset="0"/>
            </a:endParaRPr>
          </a:p>
        </p:txBody>
      </p:sp>
      <p:sp>
        <p:nvSpPr>
          <p:cNvPr id="31746" name="Shape 91"/>
          <p:cNvSpPr txBox="1">
            <a:spLocks noGrp="1"/>
          </p:cNvSpPr>
          <p:nvPr>
            <p:ph type="subTitle" idx="1"/>
          </p:nvPr>
        </p:nvSpPr>
        <p:spPr>
          <a:xfrm>
            <a:off x="685800" y="2840038"/>
            <a:ext cx="7772400" cy="784225"/>
          </a:xfrm>
        </p:spPr>
        <p:txBody>
          <a:bodyPr/>
          <a:lstStyle/>
          <a:p>
            <a:pPr eaLnBrk="1" hangingPunct="1">
              <a:spcBef>
                <a:spcPct val="0"/>
              </a:spcBef>
              <a:buClr>
                <a:srgbClr val="CCCCCC"/>
              </a:buClr>
            </a:pPr>
            <a:endParaRPr lang="el-GR" sz="3000" smtClean="0">
              <a:solidFill>
                <a:srgbClr val="CCCCCC"/>
              </a:solidFill>
              <a:latin typeface="Arial" charset="0"/>
              <a:cs typeface="Arial" charset="0"/>
            </a:endParaRPr>
          </a:p>
        </p:txBody>
      </p:sp>
      <p:pic>
        <p:nvPicPr>
          <p:cNvPr id="31747" name="Shape 92"/>
          <p:cNvPicPr preferRelativeResize="0">
            <a:picLocks noChangeAspect="1" noChangeArrowheads="1"/>
          </p:cNvPicPr>
          <p:nvPr/>
        </p:nvPicPr>
        <p:blipFill>
          <a:blip r:embed="rId3"/>
          <a:srcRect/>
          <a:stretch>
            <a:fillRect/>
          </a:stretch>
        </p:blipFill>
        <p:spPr bwMode="auto">
          <a:xfrm>
            <a:off x="4168775" y="-58738"/>
            <a:ext cx="4975225" cy="2566988"/>
          </a:xfrm>
          <a:prstGeom prst="rect">
            <a:avLst/>
          </a:prstGeom>
          <a:noFill/>
          <a:ln w="9525">
            <a:noFill/>
            <a:miter lim="800000"/>
            <a:headEnd/>
            <a:tailEnd/>
          </a:ln>
        </p:spPr>
      </p:pic>
      <p:pic>
        <p:nvPicPr>
          <p:cNvPr id="31748" name="Shape 93"/>
          <p:cNvPicPr preferRelativeResize="0">
            <a:picLocks noChangeAspect="1" noChangeArrowheads="1"/>
          </p:cNvPicPr>
          <p:nvPr/>
        </p:nvPicPr>
        <p:blipFill>
          <a:blip r:embed="rId4"/>
          <a:srcRect/>
          <a:stretch>
            <a:fillRect/>
          </a:stretch>
        </p:blipFill>
        <p:spPr bwMode="auto">
          <a:xfrm>
            <a:off x="4168775" y="2508250"/>
            <a:ext cx="4975225" cy="2635250"/>
          </a:xfrm>
          <a:prstGeom prst="rect">
            <a:avLst/>
          </a:prstGeom>
          <a:noFill/>
          <a:ln w="9525">
            <a:noFill/>
            <a:miter lim="800000"/>
            <a:headEnd/>
            <a:tailEnd/>
          </a:ln>
        </p:spPr>
      </p:pic>
      <p:pic>
        <p:nvPicPr>
          <p:cNvPr id="31749" name="Shape 94"/>
          <p:cNvPicPr preferRelativeResize="0">
            <a:picLocks noChangeAspect="1" noChangeArrowheads="1"/>
          </p:cNvPicPr>
          <p:nvPr/>
        </p:nvPicPr>
        <p:blipFill>
          <a:blip r:embed="rId5"/>
          <a:srcRect/>
          <a:stretch>
            <a:fillRect/>
          </a:stretch>
        </p:blipFill>
        <p:spPr bwMode="auto">
          <a:xfrm>
            <a:off x="0" y="30163"/>
            <a:ext cx="4168775" cy="5143500"/>
          </a:xfrm>
          <a:prstGeom prst="rect">
            <a:avLst/>
          </a:prstGeom>
          <a:noFill/>
          <a:ln w="9525">
            <a:noFill/>
            <a:miter lim="800000"/>
            <a:headEnd/>
            <a:tailEnd/>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hape 99"/>
          <p:cNvSpPr txBox="1">
            <a:spLocks noGrp="1"/>
          </p:cNvSpPr>
          <p:nvPr>
            <p:ph type="ctrTitle"/>
          </p:nvPr>
        </p:nvSpPr>
        <p:spPr>
          <a:xfrm>
            <a:off x="685800" y="1582738"/>
            <a:ext cx="7772400" cy="1160462"/>
          </a:xfrm>
        </p:spPr>
        <p:txBody>
          <a:bodyPr/>
          <a:lstStyle/>
          <a:p>
            <a:pPr eaLnBrk="1" hangingPunct="1">
              <a:spcBef>
                <a:spcPct val="0"/>
              </a:spcBef>
              <a:buClr>
                <a:srgbClr val="FFFFFF"/>
              </a:buClr>
              <a:buSzTx/>
            </a:pPr>
            <a:endParaRPr lang="el-GR" b="1" smtClean="0">
              <a:solidFill>
                <a:srgbClr val="FFFFFF"/>
              </a:solidFill>
              <a:latin typeface="Arial" charset="0"/>
              <a:cs typeface="Arial" charset="0"/>
            </a:endParaRPr>
          </a:p>
        </p:txBody>
      </p:sp>
      <p:sp>
        <p:nvSpPr>
          <p:cNvPr id="33794" name="Shape 100"/>
          <p:cNvSpPr txBox="1">
            <a:spLocks noGrp="1"/>
          </p:cNvSpPr>
          <p:nvPr>
            <p:ph type="subTitle" idx="1"/>
          </p:nvPr>
        </p:nvSpPr>
        <p:spPr>
          <a:xfrm>
            <a:off x="685800" y="2840038"/>
            <a:ext cx="7772400" cy="784225"/>
          </a:xfrm>
        </p:spPr>
        <p:txBody>
          <a:bodyPr/>
          <a:lstStyle/>
          <a:p>
            <a:pPr eaLnBrk="1" hangingPunct="1">
              <a:spcBef>
                <a:spcPct val="0"/>
              </a:spcBef>
              <a:buClr>
                <a:srgbClr val="CCCCCC"/>
              </a:buClr>
            </a:pPr>
            <a:endParaRPr lang="el-GR" sz="3000" smtClean="0">
              <a:solidFill>
                <a:srgbClr val="CCCCCC"/>
              </a:solidFill>
              <a:latin typeface="Arial" charset="0"/>
              <a:cs typeface="Arial" charset="0"/>
            </a:endParaRPr>
          </a:p>
        </p:txBody>
      </p:sp>
      <p:sp>
        <p:nvSpPr>
          <p:cNvPr id="33795" name="Shape 101">
            <a:hlinkClick r:id="rId3"/>
          </p:cNvPr>
          <p:cNvSpPr>
            <a:spLocks noChangeArrowheads="1"/>
          </p:cNvSpPr>
          <p:nvPr/>
        </p:nvSpPr>
        <p:spPr bwMode="auto">
          <a:xfrm>
            <a:off x="-60325" y="0"/>
            <a:ext cx="9264650" cy="5199063"/>
          </a:xfrm>
          <a:prstGeom prst="rect">
            <a:avLst/>
          </a:prstGeom>
          <a:blipFill dpi="0" rotWithShape="1">
            <a:blip r:embed="rId4"/>
            <a:srcRect/>
            <a:stretch>
              <a:fillRect/>
            </a:stretch>
          </a:blipFill>
          <a:ln w="9525">
            <a:noFill/>
            <a:miter lim="800000"/>
            <a:headEnd/>
            <a:tailEnd/>
          </a:ln>
        </p:spPr>
        <p:txBody>
          <a:bodyPr/>
          <a:lstStyle/>
          <a:p>
            <a:endParaRPr lang="el-G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hape 106"/>
          <p:cNvSpPr txBox="1">
            <a:spLocks noGrp="1"/>
          </p:cNvSpPr>
          <p:nvPr>
            <p:ph type="ctrTitle"/>
          </p:nvPr>
        </p:nvSpPr>
        <p:spPr>
          <a:xfrm>
            <a:off x="685800" y="1582738"/>
            <a:ext cx="7772400" cy="1160462"/>
          </a:xfrm>
        </p:spPr>
        <p:txBody>
          <a:bodyPr/>
          <a:lstStyle/>
          <a:p>
            <a:pPr eaLnBrk="1" hangingPunct="1">
              <a:spcBef>
                <a:spcPct val="0"/>
              </a:spcBef>
              <a:buClr>
                <a:srgbClr val="FFFFFF"/>
              </a:buClr>
              <a:buSzTx/>
            </a:pPr>
            <a:endParaRPr lang="el-GR" b="1" smtClean="0">
              <a:solidFill>
                <a:srgbClr val="FFFFFF"/>
              </a:solidFill>
              <a:latin typeface="Arial" charset="0"/>
              <a:cs typeface="Arial" charset="0"/>
            </a:endParaRPr>
          </a:p>
        </p:txBody>
      </p:sp>
      <p:sp>
        <p:nvSpPr>
          <p:cNvPr id="35842" name="Shape 107"/>
          <p:cNvSpPr txBox="1">
            <a:spLocks noGrp="1"/>
          </p:cNvSpPr>
          <p:nvPr>
            <p:ph type="subTitle" idx="1"/>
          </p:nvPr>
        </p:nvSpPr>
        <p:spPr>
          <a:xfrm>
            <a:off x="685800" y="2840038"/>
            <a:ext cx="7772400" cy="784225"/>
          </a:xfrm>
        </p:spPr>
        <p:txBody>
          <a:bodyPr/>
          <a:lstStyle/>
          <a:p>
            <a:pPr eaLnBrk="1" hangingPunct="1">
              <a:spcBef>
                <a:spcPct val="0"/>
              </a:spcBef>
              <a:buClr>
                <a:srgbClr val="CCCCCC"/>
              </a:buClr>
            </a:pPr>
            <a:endParaRPr lang="el-GR" sz="3000" smtClean="0">
              <a:solidFill>
                <a:srgbClr val="CCCCCC"/>
              </a:solidFill>
              <a:latin typeface="Arial" charset="0"/>
              <a:cs typeface="Arial" charset="0"/>
            </a:endParaRPr>
          </a:p>
        </p:txBody>
      </p:sp>
      <p:sp>
        <p:nvSpPr>
          <p:cNvPr id="35843" name="Shape 108">
            <a:hlinkClick r:id="rId3"/>
          </p:cNvPr>
          <p:cNvSpPr>
            <a:spLocks noChangeArrowheads="1"/>
          </p:cNvSpPr>
          <p:nvPr/>
        </p:nvSpPr>
        <p:spPr bwMode="auto">
          <a:xfrm>
            <a:off x="0" y="-38100"/>
            <a:ext cx="9144000" cy="5219700"/>
          </a:xfrm>
          <a:prstGeom prst="rect">
            <a:avLst/>
          </a:prstGeom>
          <a:blipFill dpi="0" rotWithShape="1">
            <a:blip r:embed="rId4"/>
            <a:srcRect/>
            <a:stretch>
              <a:fillRect/>
            </a:stretch>
          </a:blipFill>
          <a:ln w="9525">
            <a:noFill/>
            <a:miter lim="800000"/>
            <a:headEnd/>
            <a:tailEnd/>
          </a:ln>
        </p:spPr>
        <p:txBody>
          <a:bodyPr/>
          <a:lstStyle/>
          <a:p>
            <a:endParaRPr lang="el-G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28"/>
          <p:cNvSpPr txBox="1">
            <a:spLocks noGrp="1"/>
          </p:cNvSpPr>
          <p:nvPr>
            <p:ph type="title"/>
          </p:nvPr>
        </p:nvSpPr>
        <p:spPr>
          <a:xfrm>
            <a:off x="468313" y="195263"/>
            <a:ext cx="8229600" cy="857250"/>
          </a:xfrm>
        </p:spPr>
        <p:txBody>
          <a:bodyPr/>
          <a:lstStyle/>
          <a:p>
            <a:pPr eaLnBrk="1" hangingPunct="1">
              <a:spcBef>
                <a:spcPct val="0"/>
              </a:spcBef>
              <a:buClr>
                <a:srgbClr val="FFFFFF"/>
              </a:buClr>
            </a:pPr>
            <a:r>
              <a:rPr lang="el-GR" sz="3600" b="1" smtClean="0">
                <a:solidFill>
                  <a:srgbClr val="FFFFFF"/>
                </a:solidFill>
                <a:latin typeface="Arial" charset="0"/>
                <a:cs typeface="Arial" charset="0"/>
              </a:rPr>
              <a:t>Δράμα και Τραγωδία</a:t>
            </a:r>
          </a:p>
        </p:txBody>
      </p:sp>
      <p:sp>
        <p:nvSpPr>
          <p:cNvPr id="29" name="Shape 29"/>
          <p:cNvSpPr txBox="1">
            <a:spLocks noGrp="1"/>
          </p:cNvSpPr>
          <p:nvPr>
            <p:ph type="body" idx="1"/>
          </p:nvPr>
        </p:nvSpPr>
        <p:spPr>
          <a:xfrm>
            <a:off x="457200" y="1200150"/>
            <a:ext cx="8229600" cy="3725863"/>
          </a:xfrm>
        </p:spPr>
        <p:txBody>
          <a:bodyPr>
            <a:noAutofit/>
          </a:bodyPr>
          <a:lstStyle/>
          <a:p>
            <a:pPr eaLnBrk="1" hangingPunct="1">
              <a:spcBef>
                <a:spcPct val="0"/>
              </a:spcBef>
              <a:buClr>
                <a:srgbClr val="FFFFFF"/>
              </a:buClr>
            </a:pPr>
            <a:r>
              <a:rPr lang="el-GR" sz="1800" smtClean="0">
                <a:solidFill>
                  <a:srgbClr val="FFFFFF"/>
                </a:solidFill>
                <a:latin typeface="Arial" charset="0"/>
                <a:cs typeface="Arial" charset="0"/>
              </a:rPr>
              <a:t>Τραγωδία:</a:t>
            </a:r>
          </a:p>
          <a:p>
            <a:pPr eaLnBrk="1" hangingPunct="1">
              <a:spcBef>
                <a:spcPct val="0"/>
              </a:spcBef>
              <a:buClr>
                <a:srgbClr val="FFFFFF"/>
              </a:buClr>
              <a:buFont typeface="Arial" charset="0"/>
              <a:buChar char="●"/>
            </a:pPr>
            <a:r>
              <a:rPr lang="el-GR" sz="1800" smtClean="0">
                <a:solidFill>
                  <a:srgbClr val="FFFFFF"/>
                </a:solidFill>
                <a:latin typeface="Arial" charset="0"/>
                <a:cs typeface="Arial" charset="0"/>
              </a:rPr>
              <a:t>είδος της αρχαίας δραματικής ποίησης που αποσκοπεί στο να συγκινήσει και να διδάξει</a:t>
            </a:r>
          </a:p>
          <a:p>
            <a:pPr eaLnBrk="1" hangingPunct="1">
              <a:spcBef>
                <a:spcPct val="0"/>
              </a:spcBef>
              <a:buClr>
                <a:srgbClr val="FFFFFF"/>
              </a:buClr>
              <a:buFont typeface="Arial" charset="0"/>
              <a:buChar char="●"/>
            </a:pPr>
            <a:r>
              <a:rPr lang="el-GR" sz="1800" smtClean="0">
                <a:solidFill>
                  <a:srgbClr val="FFFFFF"/>
                </a:solidFill>
                <a:latin typeface="Arial" charset="0"/>
                <a:cs typeface="Arial" charset="0"/>
              </a:rPr>
              <a:t>είδος του νεότερου θεάτρου με τραγικό χαρακτήρα</a:t>
            </a:r>
          </a:p>
          <a:p>
            <a:pPr eaLnBrk="1" hangingPunct="1">
              <a:spcBef>
                <a:spcPct val="0"/>
              </a:spcBef>
              <a:buClr>
                <a:srgbClr val="FFFFFF"/>
              </a:buClr>
              <a:buFont typeface="Arial" charset="0"/>
              <a:buChar char="●"/>
            </a:pPr>
            <a:r>
              <a:rPr lang="el-GR" sz="1800" smtClean="0">
                <a:solidFill>
                  <a:srgbClr val="FFFFFF"/>
                </a:solidFill>
                <a:latin typeface="Arial" charset="0"/>
                <a:cs typeface="Arial" charset="0"/>
              </a:rPr>
              <a:t>δυστύχημα που έχει ως αποτέλεσμα απώλειες ανθρώπινων ζωών</a:t>
            </a:r>
          </a:p>
          <a:p>
            <a:pPr eaLnBrk="1" hangingPunct="1">
              <a:spcBef>
                <a:spcPct val="0"/>
              </a:spcBef>
              <a:buClr>
                <a:srgbClr val="FFFFFF"/>
              </a:buClr>
              <a:buFont typeface="Arial" charset="0"/>
              <a:buChar char="●"/>
            </a:pPr>
            <a:r>
              <a:rPr lang="el-GR" sz="1800" smtClean="0">
                <a:solidFill>
                  <a:srgbClr val="FFFFFF"/>
                </a:solidFill>
                <a:latin typeface="Arial" charset="0"/>
                <a:cs typeface="Arial" charset="0"/>
              </a:rPr>
              <a:t>άσχημη κατάσταση</a:t>
            </a:r>
          </a:p>
          <a:p>
            <a:pPr eaLnBrk="1" hangingPunct="1">
              <a:spcBef>
                <a:spcPct val="0"/>
              </a:spcBef>
              <a:buClr>
                <a:srgbClr val="FFFFFF"/>
              </a:buClr>
              <a:buFont typeface="Arial" charset="0"/>
              <a:buChar char="●"/>
            </a:pPr>
            <a:r>
              <a:rPr lang="el-GR" sz="1800" smtClean="0">
                <a:solidFill>
                  <a:srgbClr val="FFFFFF"/>
                </a:solidFill>
                <a:latin typeface="Arial" charset="0"/>
                <a:cs typeface="Arial" charset="0"/>
              </a:rPr>
              <a:t>μίμηση (δηλ. αναπαράσταση επί σκηνής) πράξης σημαντικής και ολοκληρωμένης</a:t>
            </a:r>
          </a:p>
          <a:p>
            <a:pPr eaLnBrk="1" hangingPunct="1">
              <a:spcBef>
                <a:spcPct val="0"/>
              </a:spcBef>
              <a:buClr>
                <a:srgbClr val="FFFFFF"/>
              </a:buClr>
              <a:buFont typeface="Arial" charset="0"/>
              <a:buNone/>
            </a:pPr>
            <a:r>
              <a:rPr lang="en-US" sz="1800" smtClean="0">
                <a:solidFill>
                  <a:srgbClr val="FFFFFF"/>
                </a:solidFill>
                <a:latin typeface="Arial" charset="0"/>
                <a:cs typeface="Arial" charset="0"/>
              </a:rPr>
              <a:t>	</a:t>
            </a:r>
            <a:r>
              <a:rPr lang="el-GR" sz="1800" smtClean="0">
                <a:solidFill>
                  <a:srgbClr val="FFFFFF"/>
                </a:solidFill>
                <a:latin typeface="Arial" charset="0"/>
                <a:cs typeface="Arial" charset="0"/>
              </a:rPr>
              <a:t>έχει κάποια διάρκεια, με λόγο ποιητικό ("γλυκό" ή "διανθισμένο", στην κυριολεξία)</a:t>
            </a:r>
          </a:p>
          <a:p>
            <a:pPr eaLnBrk="1" hangingPunct="1">
              <a:spcBef>
                <a:spcPct val="0"/>
              </a:spcBef>
              <a:buClr>
                <a:srgbClr val="FFFFFF"/>
              </a:buClr>
              <a:buFont typeface="Arial" charset="0"/>
              <a:buNone/>
            </a:pPr>
            <a:r>
              <a:rPr lang="en-US" sz="1800" smtClean="0">
                <a:solidFill>
                  <a:srgbClr val="FFFFFF"/>
                </a:solidFill>
                <a:latin typeface="Arial" charset="0"/>
                <a:cs typeface="Arial" charset="0"/>
              </a:rPr>
              <a:t>	</a:t>
            </a:r>
            <a:r>
              <a:rPr lang="el-GR" sz="1800" smtClean="0">
                <a:solidFill>
                  <a:srgbClr val="FFFFFF"/>
                </a:solidFill>
                <a:latin typeface="Arial" charset="0"/>
                <a:cs typeface="Arial" charset="0"/>
              </a:rPr>
              <a:t>παριστάνεται ενεργά και δεν απαγγέλλεται</a:t>
            </a:r>
          </a:p>
          <a:p>
            <a:pPr eaLnBrk="1" hangingPunct="1">
              <a:spcBef>
                <a:spcPct val="0"/>
              </a:spcBef>
              <a:buClr>
                <a:srgbClr val="FFFFFF"/>
              </a:buClr>
            </a:pPr>
            <a:endParaRPr lang="el-GR" sz="1100" smtClean="0">
              <a:solidFill>
                <a:srgbClr val="252525"/>
              </a:solidFill>
              <a:latin typeface="Arial" charset="0"/>
              <a:cs typeface="Arial" charset="0"/>
            </a:endParaRPr>
          </a:p>
          <a:p>
            <a:pPr eaLnBrk="1" hangingPunct="1">
              <a:spcBef>
                <a:spcPct val="0"/>
              </a:spcBef>
              <a:buClr>
                <a:srgbClr val="FFFFFF"/>
              </a:buClr>
            </a:pPr>
            <a:endParaRPr lang="el-GR" sz="1100" smtClean="0">
              <a:solidFill>
                <a:srgbClr val="252525"/>
              </a:solidFill>
              <a:latin typeface="Arial" charset="0"/>
              <a:cs typeface="Arial" charset="0"/>
            </a:endParaRPr>
          </a:p>
          <a:p>
            <a:pPr eaLnBrk="1" hangingPunct="1">
              <a:spcBef>
                <a:spcPct val="0"/>
              </a:spcBef>
              <a:buClr>
                <a:srgbClr val="FFFFFF"/>
              </a:buClr>
            </a:pPr>
            <a:endParaRPr lang="el-GR" sz="1800" smtClean="0">
              <a:solidFill>
                <a:srgbClr val="FFFFFF"/>
              </a:solidFill>
              <a:latin typeface="Arial" charset="0"/>
              <a:cs typeface="Arial" charset="0"/>
            </a:endParaRPr>
          </a:p>
          <a:p>
            <a:pPr eaLnBrk="1" hangingPunct="1">
              <a:spcBef>
                <a:spcPct val="0"/>
              </a:spcBef>
              <a:buClr>
                <a:srgbClr val="FFFFFF"/>
              </a:buClr>
            </a:pPr>
            <a:endParaRPr lang="el-GR" sz="1800" smtClean="0">
              <a:solidFill>
                <a:srgbClr val="FFFFFF"/>
              </a:solidFill>
              <a:latin typeface="Arial" charset="0"/>
              <a:cs typeface="Arial" charset="0"/>
            </a:endParaRPr>
          </a:p>
        </p:txBody>
      </p:sp>
      <p:cxnSp>
        <p:nvCxnSpPr>
          <p:cNvPr id="11267" name="Shape 30"/>
          <p:cNvCxnSpPr>
            <a:cxnSpLocks noChangeShapeType="1"/>
          </p:cNvCxnSpPr>
          <p:nvPr/>
        </p:nvCxnSpPr>
        <p:spPr bwMode="auto">
          <a:xfrm>
            <a:off x="465138" y="4691063"/>
            <a:ext cx="34925" cy="47625"/>
          </a:xfrm>
          <a:prstGeom prst="straightConnector1">
            <a:avLst/>
          </a:prstGeom>
          <a:noFill/>
          <a:ln w="19050">
            <a:solidFill>
              <a:schemeClr val="bg2"/>
            </a:solidFill>
            <a:round/>
            <a:headEnd type="none" w="lg" len="lg"/>
            <a:tailEnd type="none" w="lg" len="lg"/>
          </a:ln>
        </p:spPr>
      </p:cxn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hape 35"/>
          <p:cNvSpPr txBox="1">
            <a:spLocks noGrp="1"/>
          </p:cNvSpPr>
          <p:nvPr>
            <p:ph type="title"/>
          </p:nvPr>
        </p:nvSpPr>
        <p:spPr>
          <a:xfrm>
            <a:off x="465138" y="-322263"/>
            <a:ext cx="7889875" cy="1393826"/>
          </a:xfrm>
        </p:spPr>
        <p:txBody>
          <a:bodyPr/>
          <a:lstStyle/>
          <a:p>
            <a:pPr eaLnBrk="1" hangingPunct="1">
              <a:spcBef>
                <a:spcPct val="0"/>
              </a:spcBef>
              <a:buClr>
                <a:srgbClr val="FFFFFF"/>
              </a:buClr>
            </a:pPr>
            <a:r>
              <a:rPr lang="el-GR" sz="3600" smtClean="0">
                <a:solidFill>
                  <a:srgbClr val="FFFFFF"/>
                </a:solidFill>
                <a:latin typeface="Georgia" pitchFamily="18" charset="0"/>
                <a:cs typeface="Arial" charset="0"/>
                <a:sym typeface="Georgia" pitchFamily="18" charset="0"/>
              </a:rPr>
              <a:t>Η χρήση της λέξης ‘τραγωδια’</a:t>
            </a:r>
          </a:p>
        </p:txBody>
      </p:sp>
      <p:sp>
        <p:nvSpPr>
          <p:cNvPr id="36" name="Shape 36"/>
          <p:cNvSpPr txBox="1">
            <a:spLocks noGrp="1"/>
          </p:cNvSpPr>
          <p:nvPr>
            <p:ph type="body" idx="1"/>
          </p:nvPr>
        </p:nvSpPr>
        <p:spPr>
          <a:xfrm>
            <a:off x="344488" y="1149350"/>
            <a:ext cx="8229600" cy="3994150"/>
          </a:xfrm>
        </p:spPr>
        <p:txBody>
          <a:bodyPr>
            <a:noAutofit/>
          </a:bodyPr>
          <a:lstStyle/>
          <a:p>
            <a:pPr eaLnBrk="1" hangingPunct="1">
              <a:spcBef>
                <a:spcPct val="0"/>
              </a:spcBef>
              <a:buClr>
                <a:srgbClr val="FFFFFF"/>
              </a:buClr>
            </a:pPr>
            <a:r>
              <a:rPr lang="el-GR" sz="2400" smtClean="0">
                <a:solidFill>
                  <a:srgbClr val="F3F3F3"/>
                </a:solidFill>
                <a:latin typeface="Georgia" pitchFamily="18" charset="0"/>
                <a:cs typeface="Arial" charset="0"/>
                <a:sym typeface="Georgia" pitchFamily="18" charset="0"/>
              </a:rPr>
              <a:t>Η χρήση της λέξης ‘τραγωδία’ στην Νεοελληνική γλώσσα, ποικίλει ανάλογα με το νόημα που επιθυμούμε να αποδώσουμε. Συγκεκριμένα εντοπίζουμε τις παρακάτω χρήσεις:</a:t>
            </a:r>
          </a:p>
          <a:p>
            <a:pPr eaLnBrk="1" hangingPunct="1">
              <a:lnSpc>
                <a:spcPct val="115000"/>
              </a:lnSpc>
              <a:spcBef>
                <a:spcPct val="0"/>
              </a:spcBef>
              <a:buClr>
                <a:srgbClr val="F3F3F3"/>
              </a:buClr>
              <a:buFontTx/>
              <a:buAutoNum type="arabicPeriod"/>
            </a:pPr>
            <a:r>
              <a:rPr lang="el-GR" sz="1800" smtClean="0">
                <a:solidFill>
                  <a:srgbClr val="F3F3F3"/>
                </a:solidFill>
                <a:latin typeface="Georgia" pitchFamily="18" charset="0"/>
                <a:cs typeface="Arial" charset="0"/>
                <a:sym typeface="Georgia" pitchFamily="18" charset="0"/>
              </a:rPr>
              <a:t>είδος της αρχαίας δραματικής ποίησης, το σοβαρό δράμα που παρουσιάζει συνήθως ένα μύθο ή σπανιότερα ένα ιστορικό γεγονός με εκφραστικό όργανο τον ποιητικό λόγο και αποσκοπεί στο να συγκινήσει και να διδάξει</a:t>
            </a:r>
          </a:p>
          <a:p>
            <a:pPr eaLnBrk="1" hangingPunct="1">
              <a:lnSpc>
                <a:spcPct val="115000"/>
              </a:lnSpc>
              <a:spcBef>
                <a:spcPct val="0"/>
              </a:spcBef>
              <a:buClr>
                <a:srgbClr val="F3F3F3"/>
              </a:buClr>
              <a:buFont typeface="Georgia" pitchFamily="18" charset="0"/>
              <a:buAutoNum type="arabicPeriod"/>
            </a:pPr>
            <a:r>
              <a:rPr lang="el-GR" sz="1800" smtClean="0">
                <a:solidFill>
                  <a:srgbClr val="F3F3F3"/>
                </a:solidFill>
                <a:latin typeface="Georgia" pitchFamily="18" charset="0"/>
                <a:cs typeface="Arial" charset="0"/>
                <a:sym typeface="Georgia" pitchFamily="18" charset="0"/>
              </a:rPr>
              <a:t>ένα έργο που ανήκει στο είδος αυτό</a:t>
            </a:r>
          </a:p>
          <a:p>
            <a:pPr eaLnBrk="1" hangingPunct="1">
              <a:lnSpc>
                <a:spcPct val="115000"/>
              </a:lnSpc>
              <a:spcBef>
                <a:spcPct val="0"/>
              </a:spcBef>
              <a:buClr>
                <a:srgbClr val="F3F3F3"/>
              </a:buClr>
              <a:buFont typeface="Georgia" pitchFamily="18" charset="0"/>
              <a:buAutoNum type="arabicPeriod"/>
            </a:pPr>
            <a:r>
              <a:rPr lang="el-GR" sz="1800" smtClean="0">
                <a:solidFill>
                  <a:srgbClr val="F3F3F3"/>
                </a:solidFill>
                <a:latin typeface="Georgia" pitchFamily="18" charset="0"/>
                <a:cs typeface="Arial" charset="0"/>
                <a:sym typeface="Georgia" pitchFamily="18" charset="0"/>
              </a:rPr>
              <a:t>είδος του νεότερου θεάτρου με τραγικό χαρακτήρα</a:t>
            </a:r>
          </a:p>
          <a:p>
            <a:pPr eaLnBrk="1" hangingPunct="1">
              <a:lnSpc>
                <a:spcPct val="115000"/>
              </a:lnSpc>
              <a:spcBef>
                <a:spcPct val="0"/>
              </a:spcBef>
              <a:buClr>
                <a:srgbClr val="F3F3F3"/>
              </a:buClr>
              <a:buFont typeface="Georgia" pitchFamily="18" charset="0"/>
              <a:buAutoNum type="arabicPeriod"/>
            </a:pPr>
            <a:r>
              <a:rPr lang="el-GR" sz="1800" smtClean="0">
                <a:solidFill>
                  <a:srgbClr val="F3F3F3"/>
                </a:solidFill>
                <a:latin typeface="Georgia" pitchFamily="18" charset="0"/>
                <a:cs typeface="Arial" charset="0"/>
                <a:sym typeface="Georgia" pitchFamily="18" charset="0"/>
              </a:rPr>
              <a:t>(μεταφορικά) γεγονός που συγκλονίζει με το μέγεθος της καταστροφής που προκλήθηκε</a:t>
            </a:r>
          </a:p>
          <a:p>
            <a:pPr eaLnBrk="1" hangingPunct="1">
              <a:spcBef>
                <a:spcPct val="0"/>
              </a:spcBef>
              <a:buClr>
                <a:srgbClr val="FFFFFF"/>
              </a:buClr>
            </a:pPr>
            <a:endParaRPr lang="el-GR" sz="3000" smtClean="0">
              <a:solidFill>
                <a:srgbClr val="FFFFFF"/>
              </a:solidFill>
              <a:latin typeface="Arial" charset="0"/>
              <a:cs typeface="Arial" charset="0"/>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hape 41"/>
          <p:cNvSpPr txBox="1">
            <a:spLocks noGrp="1"/>
          </p:cNvSpPr>
          <p:nvPr>
            <p:ph type="title"/>
          </p:nvPr>
        </p:nvSpPr>
        <p:spPr>
          <a:xfrm>
            <a:off x="452438" y="901700"/>
            <a:ext cx="7675562" cy="785813"/>
          </a:xfrm>
        </p:spPr>
        <p:txBody>
          <a:bodyPr/>
          <a:lstStyle/>
          <a:p>
            <a:pPr eaLnBrk="1" hangingPunct="1">
              <a:spcBef>
                <a:spcPct val="0"/>
              </a:spcBef>
              <a:buClr>
                <a:srgbClr val="FFFFFF"/>
              </a:buClr>
            </a:pPr>
            <a:r>
              <a:rPr lang="el-GR" sz="3600" smtClean="0">
                <a:solidFill>
                  <a:srgbClr val="FFFFFF"/>
                </a:solidFill>
                <a:latin typeface="Georgia" pitchFamily="18" charset="0"/>
                <a:cs typeface="Arial" charset="0"/>
                <a:sym typeface="Georgia" pitchFamily="18" charset="0"/>
              </a:rPr>
              <a:t>ΤΡΑΓΩΔΙΑ-ΣΩΜΑΤΑ ΚΕΙΜΕΝΩΝ</a:t>
            </a:r>
            <a:br>
              <a:rPr lang="el-GR" sz="3600" smtClean="0">
                <a:solidFill>
                  <a:srgbClr val="FFFFFF"/>
                </a:solidFill>
                <a:latin typeface="Georgia" pitchFamily="18" charset="0"/>
                <a:cs typeface="Arial" charset="0"/>
                <a:sym typeface="Georgia" pitchFamily="18" charset="0"/>
              </a:rPr>
            </a:br>
            <a:endParaRPr lang="el-GR" sz="3600" b="1" smtClean="0">
              <a:solidFill>
                <a:srgbClr val="FFFFFF"/>
              </a:solidFill>
              <a:latin typeface="Arial" charset="0"/>
              <a:cs typeface="Arial" charset="0"/>
            </a:endParaRPr>
          </a:p>
        </p:txBody>
      </p:sp>
      <p:sp>
        <p:nvSpPr>
          <p:cNvPr id="42" name="Shape 42"/>
          <p:cNvSpPr txBox="1">
            <a:spLocks noGrp="1"/>
          </p:cNvSpPr>
          <p:nvPr>
            <p:ph type="body" idx="1"/>
          </p:nvPr>
        </p:nvSpPr>
        <p:spPr>
          <a:xfrm>
            <a:off x="361950" y="1223963"/>
            <a:ext cx="8229600" cy="3725862"/>
          </a:xfrm>
        </p:spPr>
        <p:txBody>
          <a:bodyPr>
            <a:noAutofit/>
          </a:bodyPr>
          <a:lstStyle/>
          <a:p>
            <a:pPr marL="457200" indent="-342900" eaLnBrk="1" hangingPunct="1">
              <a:lnSpc>
                <a:spcPct val="115000"/>
              </a:lnSpc>
              <a:spcBef>
                <a:spcPct val="0"/>
              </a:spcBef>
              <a:buClr>
                <a:srgbClr val="F3F3F3"/>
              </a:buClr>
              <a:buSzPct val="129000"/>
              <a:buFont typeface="Arial" charset="0"/>
              <a:buChar char="●"/>
            </a:pPr>
            <a:r>
              <a:rPr lang="el-GR" b="1" i="1" u="sng" smtClean="0">
                <a:solidFill>
                  <a:srgbClr val="F3F3F3"/>
                </a:solidFill>
                <a:latin typeface="Georgia" pitchFamily="18" charset="0"/>
                <a:cs typeface="Arial" charset="0"/>
                <a:sym typeface="Georgia" pitchFamily="18" charset="0"/>
              </a:rPr>
              <a:t>Οικογενειακή τραγωδία</a:t>
            </a:r>
            <a:r>
              <a:rPr lang="el-GR" b="1" i="1" smtClean="0">
                <a:solidFill>
                  <a:srgbClr val="F3F3F3"/>
                </a:solidFill>
                <a:latin typeface="Georgia" pitchFamily="18" charset="0"/>
                <a:cs typeface="Arial" charset="0"/>
                <a:sym typeface="Georgia" pitchFamily="18" charset="0"/>
              </a:rPr>
              <a:t> στο Κορδελιό. Συμφωνία θανάτου δύο τοξικομανών αδερφών </a:t>
            </a:r>
            <a:r>
              <a:rPr lang="el-GR" b="1" smtClean="0">
                <a:solidFill>
                  <a:srgbClr val="F3F3F3"/>
                </a:solidFill>
                <a:latin typeface="Georgia" pitchFamily="18" charset="0"/>
                <a:cs typeface="Arial" charset="0"/>
                <a:sym typeface="Georgia" pitchFamily="18" charset="0"/>
              </a:rPr>
              <a:t>(31/12) </a:t>
            </a:r>
            <a:r>
              <a:rPr lang="el-GR" sz="1800" b="1" smtClean="0">
                <a:solidFill>
                  <a:srgbClr val="F3F3F3"/>
                </a:solidFill>
                <a:latin typeface="Georgia" pitchFamily="18" charset="0"/>
                <a:cs typeface="Arial" charset="0"/>
                <a:sym typeface="Georgia" pitchFamily="18" charset="0"/>
              </a:rPr>
              <a:t>      τραγικό γεγονός,δυστύχημα</a:t>
            </a:r>
          </a:p>
          <a:p>
            <a:pPr marL="457200" indent="-342900" eaLnBrk="1" hangingPunct="1">
              <a:lnSpc>
                <a:spcPct val="115000"/>
              </a:lnSpc>
              <a:spcBef>
                <a:spcPct val="0"/>
              </a:spcBef>
              <a:buClr>
                <a:srgbClr val="F3F3F3"/>
              </a:buClr>
              <a:buFont typeface="Arial" charset="0"/>
              <a:buChar char="●"/>
            </a:pPr>
            <a:r>
              <a:rPr lang="el-GR" b="1" i="1" smtClean="0">
                <a:solidFill>
                  <a:srgbClr val="F3F3F3"/>
                </a:solidFill>
                <a:latin typeface="Georgia" pitchFamily="18" charset="0"/>
                <a:cs typeface="Arial" charset="0"/>
                <a:sym typeface="Georgia" pitchFamily="18" charset="0"/>
              </a:rPr>
              <a:t>Μια προσπάθεια αυτογνωσίας και εξιλέωσης του ήρωα, στο μαγευτικό τοπίο της Ηπείρου, με τη σκληρότητα που κουβαλάει, και έμμεση επανεγγραφή </a:t>
            </a:r>
            <a:r>
              <a:rPr lang="el-GR" b="1" i="1" u="sng" smtClean="0">
                <a:solidFill>
                  <a:srgbClr val="F3F3F3"/>
                </a:solidFill>
                <a:latin typeface="Georgia" pitchFamily="18" charset="0"/>
                <a:cs typeface="Arial" charset="0"/>
                <a:sym typeface="Georgia" pitchFamily="18" charset="0"/>
              </a:rPr>
              <a:t>της τραγωδίας της Άλκηστης</a:t>
            </a:r>
            <a:r>
              <a:rPr lang="el-GR" b="1" i="1" smtClean="0">
                <a:solidFill>
                  <a:srgbClr val="F3F3F3"/>
                </a:solidFill>
                <a:latin typeface="Georgia" pitchFamily="18" charset="0"/>
                <a:cs typeface="Arial" charset="0"/>
                <a:sym typeface="Georgia" pitchFamily="18" charset="0"/>
              </a:rPr>
              <a:t> στη σύγχρονη εποχή.</a:t>
            </a:r>
            <a:r>
              <a:rPr lang="el-GR" b="1" smtClean="0">
                <a:solidFill>
                  <a:srgbClr val="F3F3F3"/>
                </a:solidFill>
                <a:latin typeface="Georgia" pitchFamily="18" charset="0"/>
                <a:cs typeface="Arial" charset="0"/>
                <a:sym typeface="Georgia" pitchFamily="18" charset="0"/>
              </a:rPr>
              <a:t> </a:t>
            </a:r>
          </a:p>
          <a:p>
            <a:pPr marL="457200" indent="-342900" eaLnBrk="1" hangingPunct="1">
              <a:lnSpc>
                <a:spcPct val="115000"/>
              </a:lnSpc>
              <a:spcBef>
                <a:spcPct val="0"/>
              </a:spcBef>
              <a:buClr>
                <a:srgbClr val="000000"/>
              </a:buClr>
              <a:buSzPct val="61000"/>
            </a:pPr>
            <a:r>
              <a:rPr lang="el-GR" sz="1800" b="1" smtClean="0">
                <a:solidFill>
                  <a:srgbClr val="F3F3F3"/>
                </a:solidFill>
                <a:latin typeface="Georgia" pitchFamily="18" charset="0"/>
                <a:cs typeface="Arial" charset="0"/>
                <a:sym typeface="Georgia" pitchFamily="18" charset="0"/>
              </a:rPr>
              <a:t>είδος θεάτρου</a:t>
            </a:r>
          </a:p>
          <a:p>
            <a:pPr marL="457200" indent="-342900" eaLnBrk="1" hangingPunct="1">
              <a:lnSpc>
                <a:spcPct val="115000"/>
              </a:lnSpc>
              <a:spcBef>
                <a:spcPct val="0"/>
              </a:spcBef>
              <a:buClr>
                <a:srgbClr val="F3F3F3"/>
              </a:buClr>
              <a:buFont typeface="Arial" charset="0"/>
              <a:buChar char="●"/>
            </a:pPr>
            <a:r>
              <a:rPr lang="el-GR" b="1" i="1" smtClean="0">
                <a:solidFill>
                  <a:srgbClr val="F3F3F3"/>
                </a:solidFill>
                <a:latin typeface="Georgia" pitchFamily="18" charset="0"/>
                <a:cs typeface="Arial" charset="0"/>
                <a:sym typeface="Georgia" pitchFamily="18" charset="0"/>
              </a:rPr>
              <a:t>Μια βραδιά με την Κρατική Ορχήστρα Θεσσαλονίκης, όπου τα φιλοσοφικά κείμενα, οι τραγωδίες και οι μύθοι, ιστορίες απόμακρες και καθημερινές, σε υποκριτική ανάγνωση από τον Γιάννη Φέρτη και την ιδιαίτερα πειστική Εύα Κοταμανίδου, στην προσιτή νέα ελληνική γλώσσα, παρεμβάλλονταν μεταξύ των καλώς επιλεγμένων μουσικών συνθέσεων από πνευματικά συγγενή μουσικά έργα, θυμίζοντας κάτι το οποίο, εσκεμμένα κάποτε, στην εποχή μας αποσιωπείται.</a:t>
            </a:r>
            <a:r>
              <a:rPr lang="el-GR" b="1" smtClean="0">
                <a:solidFill>
                  <a:srgbClr val="F3F3F3"/>
                </a:solidFill>
                <a:latin typeface="Georgia" pitchFamily="18" charset="0"/>
                <a:cs typeface="Arial" charset="0"/>
                <a:sym typeface="Georgia" pitchFamily="18" charset="0"/>
              </a:rPr>
              <a:t> </a:t>
            </a:r>
          </a:p>
          <a:p>
            <a:pPr marL="457200" indent="-342900" eaLnBrk="1" hangingPunct="1">
              <a:lnSpc>
                <a:spcPct val="115000"/>
              </a:lnSpc>
              <a:spcBef>
                <a:spcPct val="0"/>
              </a:spcBef>
              <a:buClr>
                <a:srgbClr val="000000"/>
              </a:buClr>
              <a:buSzPct val="61000"/>
            </a:pPr>
            <a:r>
              <a:rPr lang="el-GR" sz="1800" b="1" smtClean="0">
                <a:solidFill>
                  <a:srgbClr val="F3F3F3"/>
                </a:solidFill>
                <a:latin typeface="Georgia" pitchFamily="18" charset="0"/>
                <a:cs typeface="Arial" charset="0"/>
                <a:sym typeface="Georgia" pitchFamily="18" charset="0"/>
              </a:rPr>
              <a:t>είδος αρχαίας δραματικής ποίησης</a:t>
            </a:r>
          </a:p>
          <a:p>
            <a:pPr marL="457200" indent="-342900" eaLnBrk="1" hangingPunct="1">
              <a:spcBef>
                <a:spcPct val="0"/>
              </a:spcBef>
              <a:buClr>
                <a:srgbClr val="000000"/>
              </a:buClr>
            </a:pPr>
            <a:endParaRPr lang="el-GR" smtClean="0">
              <a:solidFill>
                <a:srgbClr val="F3F3F3"/>
              </a:solidFill>
              <a:latin typeface="Georgia" pitchFamily="18" charset="0"/>
              <a:cs typeface="Arial" charset="0"/>
              <a:sym typeface="Georgia" pitchFamily="18" charset="0"/>
            </a:endParaRPr>
          </a:p>
          <a:p>
            <a:pPr marL="457200" indent="-342900" eaLnBrk="1" hangingPunct="1">
              <a:spcBef>
                <a:spcPct val="0"/>
              </a:spcBef>
              <a:buClr>
                <a:srgbClr val="FFFFFF"/>
              </a:buClr>
            </a:pPr>
            <a:endParaRPr lang="el-GR" sz="3000" smtClean="0">
              <a:solidFill>
                <a:srgbClr val="F3F3F3"/>
              </a:solidFill>
              <a:latin typeface="Arial" charset="0"/>
              <a:cs typeface="Arial" charset="0"/>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hape 47"/>
          <p:cNvSpPr txBox="1">
            <a:spLocks noGrp="1"/>
          </p:cNvSpPr>
          <p:nvPr>
            <p:ph type="title"/>
          </p:nvPr>
        </p:nvSpPr>
        <p:spPr>
          <a:xfrm>
            <a:off x="457200" y="1273175"/>
            <a:ext cx="8229600" cy="858838"/>
          </a:xfrm>
        </p:spPr>
        <p:txBody>
          <a:bodyPr/>
          <a:lstStyle/>
          <a:p>
            <a:pPr eaLnBrk="1" hangingPunct="1">
              <a:spcBef>
                <a:spcPct val="0"/>
              </a:spcBef>
              <a:buClr>
                <a:srgbClr val="FFFFFF"/>
              </a:buClr>
            </a:pPr>
            <a:r>
              <a:rPr lang="el-GR" sz="1700" i="1" smtClean="0">
                <a:solidFill>
                  <a:srgbClr val="F3F3F3"/>
                </a:solidFill>
                <a:latin typeface="Georgia" pitchFamily="18" charset="0"/>
                <a:cs typeface="Arial" charset="0"/>
                <a:sym typeface="Georgia" pitchFamily="18" charset="0"/>
              </a:rPr>
              <a:t/>
            </a:r>
            <a:br>
              <a:rPr lang="el-GR" sz="1700" i="1" smtClean="0">
                <a:solidFill>
                  <a:srgbClr val="F3F3F3"/>
                </a:solidFill>
                <a:latin typeface="Georgia" pitchFamily="18" charset="0"/>
                <a:cs typeface="Arial" charset="0"/>
                <a:sym typeface="Georgia" pitchFamily="18" charset="0"/>
              </a:rPr>
            </a:br>
            <a:endParaRPr lang="el-GR" sz="3600" b="1" smtClean="0">
              <a:solidFill>
                <a:srgbClr val="FFFFFF"/>
              </a:solidFill>
              <a:latin typeface="Arial" charset="0"/>
              <a:cs typeface="Arial" charset="0"/>
            </a:endParaRPr>
          </a:p>
        </p:txBody>
      </p:sp>
      <p:sp>
        <p:nvSpPr>
          <p:cNvPr id="17410" name="Shape 48"/>
          <p:cNvSpPr txBox="1">
            <a:spLocks noGrp="1"/>
          </p:cNvSpPr>
          <p:nvPr>
            <p:ph type="body" idx="1"/>
          </p:nvPr>
        </p:nvSpPr>
        <p:spPr>
          <a:xfrm>
            <a:off x="457200" y="1200150"/>
            <a:ext cx="8229600" cy="3725863"/>
          </a:xfrm>
        </p:spPr>
        <p:txBody>
          <a:bodyPr/>
          <a:lstStyle/>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Μύθος: Η υπόθεση, δηλαδή το σενάριο.</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Ήθος: Οι χαρακτήρες.</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Διάνοια: Η περιουσία των ιδεών που έχει ένα κείμενο και εκφράζονται μέσω των χαρακτήρων.</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Λέξις: Η γλωσσική και ποιητική μετρική διατύπωση, η έκφραση γενικότερα.</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Μέλος: Η μουσική και τα τραγούδια.</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Όψις: Αυτό που βλέπουμε στον υποκριτή (σκευή, προσωπείο, ενδυμασία) και η σκηνογραφία.</a:t>
            </a:r>
          </a:p>
        </p:txBody>
      </p:sp>
      <p:sp>
        <p:nvSpPr>
          <p:cNvPr id="17411" name="Shape 49"/>
          <p:cNvSpPr txBox="1">
            <a:spLocks noChangeArrowheads="1"/>
          </p:cNvSpPr>
          <p:nvPr/>
        </p:nvSpPr>
        <p:spPr bwMode="auto">
          <a:xfrm>
            <a:off x="-2071688" y="1725613"/>
            <a:ext cx="3657601" cy="457200"/>
          </a:xfrm>
          <a:prstGeom prst="rect">
            <a:avLst/>
          </a:prstGeom>
          <a:noFill/>
          <a:ln w="9525">
            <a:noFill/>
            <a:miter lim="800000"/>
            <a:headEnd/>
            <a:tailEnd/>
          </a:ln>
        </p:spPr>
        <p:txBody>
          <a:bodyPr lIns="91425" tIns="91425" rIns="91425" bIns="91425"/>
          <a:lstStyle/>
          <a:p>
            <a:endParaRPr lang="el-GR"/>
          </a:p>
        </p:txBody>
      </p:sp>
      <p:sp>
        <p:nvSpPr>
          <p:cNvPr id="17412" name="Shape 50"/>
          <p:cNvSpPr txBox="1">
            <a:spLocks noChangeArrowheads="1"/>
          </p:cNvSpPr>
          <p:nvPr/>
        </p:nvSpPr>
        <p:spPr bwMode="auto">
          <a:xfrm>
            <a:off x="261938" y="439738"/>
            <a:ext cx="8585200" cy="595312"/>
          </a:xfrm>
          <a:prstGeom prst="rect">
            <a:avLst/>
          </a:prstGeom>
          <a:noFill/>
          <a:ln w="9525">
            <a:noFill/>
            <a:miter lim="800000"/>
            <a:headEnd/>
            <a:tailEnd/>
          </a:ln>
        </p:spPr>
        <p:txBody>
          <a:bodyPr lIns="91425" tIns="91425" rIns="91425" bIns="91425"/>
          <a:lstStyle/>
          <a:p>
            <a:r>
              <a:rPr lang="el-GR" sz="3600" b="1">
                <a:solidFill>
                  <a:srgbClr val="FFFFFF"/>
                </a:solidFill>
              </a:rPr>
              <a:t>Τα μέρη της τραγωδίας κατά ποσόν</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hape 55"/>
          <p:cNvSpPr txBox="1">
            <a:spLocks noGrp="1"/>
          </p:cNvSpPr>
          <p:nvPr>
            <p:ph type="title"/>
          </p:nvPr>
        </p:nvSpPr>
        <p:spPr>
          <a:xfrm>
            <a:off x="457200" y="1289050"/>
            <a:ext cx="8229600" cy="857250"/>
          </a:xfrm>
        </p:spPr>
        <p:txBody>
          <a:bodyPr/>
          <a:lstStyle/>
          <a:p>
            <a:pPr eaLnBrk="1" hangingPunct="1">
              <a:spcBef>
                <a:spcPct val="0"/>
              </a:spcBef>
              <a:buClr>
                <a:srgbClr val="FFFFFF"/>
              </a:buClr>
            </a:pPr>
            <a:r>
              <a:rPr lang="el-GR" sz="3600" b="1" smtClean="0">
                <a:solidFill>
                  <a:srgbClr val="FFFFFF"/>
                </a:solidFill>
                <a:latin typeface="Arial" charset="0"/>
                <a:cs typeface="Arial" charset="0"/>
              </a:rPr>
              <a:t>Τα μέρη της τραγωδίας κατά </a:t>
            </a:r>
            <a:r>
              <a:rPr lang="el-GR" sz="3600" b="1" i="1" smtClean="0">
                <a:solidFill>
                  <a:srgbClr val="FFFFFF"/>
                </a:solidFill>
                <a:latin typeface="Arial" charset="0"/>
                <a:cs typeface="Arial" charset="0"/>
              </a:rPr>
              <a:t>ποιόν</a:t>
            </a:r>
            <a:br>
              <a:rPr lang="el-GR" sz="3600" b="1" i="1" smtClean="0">
                <a:solidFill>
                  <a:srgbClr val="FFFFFF"/>
                </a:solidFill>
                <a:latin typeface="Arial" charset="0"/>
                <a:cs typeface="Arial" charset="0"/>
              </a:rPr>
            </a:br>
            <a:r>
              <a:rPr lang="el-GR" sz="3600" b="1" smtClean="0">
                <a:solidFill>
                  <a:srgbClr val="FFFFFF"/>
                </a:solidFill>
                <a:latin typeface="Arial" charset="0"/>
                <a:cs typeface="Arial" charset="0"/>
              </a:rPr>
              <a:t/>
            </a:r>
            <a:br>
              <a:rPr lang="el-GR" sz="3600" b="1" smtClean="0">
                <a:solidFill>
                  <a:srgbClr val="FFFFFF"/>
                </a:solidFill>
                <a:latin typeface="Arial" charset="0"/>
                <a:cs typeface="Arial" charset="0"/>
              </a:rPr>
            </a:br>
            <a:endParaRPr lang="el-GR" sz="3600" b="1" smtClean="0">
              <a:solidFill>
                <a:srgbClr val="FFFFFF"/>
              </a:solidFill>
              <a:latin typeface="Arial" charset="0"/>
              <a:cs typeface="Arial" charset="0"/>
            </a:endParaRPr>
          </a:p>
        </p:txBody>
      </p:sp>
      <p:sp>
        <p:nvSpPr>
          <p:cNvPr id="19458" name="Shape 56"/>
          <p:cNvSpPr txBox="1">
            <a:spLocks noGrp="1"/>
          </p:cNvSpPr>
          <p:nvPr>
            <p:ph type="body" idx="1"/>
          </p:nvPr>
        </p:nvSpPr>
        <p:spPr>
          <a:xfrm>
            <a:off x="609600" y="1155700"/>
            <a:ext cx="8229600" cy="3725863"/>
          </a:xfrm>
        </p:spPr>
        <p:txBody>
          <a:bodyPr/>
          <a:lstStyle/>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Πρόλογος: Διακριτό τμήμα της τραγωδίας, πριν από την πάροδο του χορού, που εισάγει κυρίως τον θεατή στην υπόθεση του δράματος.</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Πάροδος: Το πρώτο χορικό που τραγουδά ο χορός.</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Επεισόδιο: Διακριτό μέρος της τραγωδίας που εκτυλίσσεται ανάμεσα σε δύο χορικά.</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Στάσιμον: Τραγούδι του χορού, χωρίς όμως ανάπαιστους και τροχαίους. </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Έξοδος: Διακριτό τμήμα της τραγωδίας, μετά το οποίο δεν υπάρχει χορικό.</a:t>
            </a:r>
          </a:p>
          <a:p>
            <a:pPr marL="457200" indent="-342900" eaLnBrk="1" hangingPunct="1">
              <a:spcBef>
                <a:spcPct val="0"/>
              </a:spcBef>
              <a:buClr>
                <a:srgbClr val="FFFFFF"/>
              </a:buClr>
              <a:buFont typeface="Arial" charset="0"/>
              <a:buChar char="●"/>
            </a:pPr>
            <a:r>
              <a:rPr lang="el-GR" sz="1800" b="1" smtClean="0">
                <a:solidFill>
                  <a:srgbClr val="FFFFFF"/>
                </a:solidFill>
                <a:latin typeface="Arial" charset="0"/>
                <a:cs typeface="Arial" charset="0"/>
              </a:rPr>
              <a:t>Κομμός: Θρήνος που εκτελείται από τον χορό και τους υποκριτές μαζί.</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hape 61"/>
          <p:cNvSpPr txBox="1">
            <a:spLocks noGrp="1"/>
          </p:cNvSpPr>
          <p:nvPr>
            <p:ph type="title"/>
          </p:nvPr>
        </p:nvSpPr>
        <p:spPr>
          <a:xfrm>
            <a:off x="95250" y="-381000"/>
            <a:ext cx="8229600" cy="2130425"/>
          </a:xfrm>
        </p:spPr>
        <p:txBody>
          <a:bodyPr/>
          <a:lstStyle/>
          <a:p>
            <a:pPr eaLnBrk="1" hangingPunct="1">
              <a:spcBef>
                <a:spcPct val="0"/>
              </a:spcBef>
              <a:buClr>
                <a:srgbClr val="FFFFFF"/>
              </a:buClr>
            </a:pPr>
            <a:r>
              <a:rPr lang="el-GR" sz="4800" smtClean="0">
                <a:solidFill>
                  <a:srgbClr val="F3F3F3"/>
                </a:solidFill>
                <a:latin typeface="Arial" charset="0"/>
                <a:cs typeface="Arial" charset="0"/>
              </a:rPr>
              <a:t> Δράμα</a:t>
            </a:r>
            <a:br>
              <a:rPr lang="el-GR" sz="4800" smtClean="0">
                <a:solidFill>
                  <a:srgbClr val="F3F3F3"/>
                </a:solidFill>
                <a:latin typeface="Arial" charset="0"/>
                <a:cs typeface="Arial" charset="0"/>
              </a:rPr>
            </a:br>
            <a:endParaRPr lang="el-GR" sz="3600" b="1" smtClean="0">
              <a:solidFill>
                <a:srgbClr val="FFFFFF"/>
              </a:solidFill>
              <a:latin typeface="Arial" charset="0"/>
              <a:cs typeface="Arial" charset="0"/>
            </a:endParaRPr>
          </a:p>
        </p:txBody>
      </p:sp>
      <p:sp>
        <p:nvSpPr>
          <p:cNvPr id="62" name="Shape 62"/>
          <p:cNvSpPr txBox="1">
            <a:spLocks noGrp="1"/>
          </p:cNvSpPr>
          <p:nvPr>
            <p:ph type="body" idx="1"/>
          </p:nvPr>
        </p:nvSpPr>
        <p:spPr>
          <a:xfrm>
            <a:off x="-106363" y="509588"/>
            <a:ext cx="8229601" cy="3386137"/>
          </a:xfrm>
        </p:spPr>
        <p:txBody>
          <a:bodyPr>
            <a:noAutofit/>
          </a:bodyPr>
          <a:lstStyle/>
          <a:p>
            <a:pPr eaLnBrk="1" hangingPunct="1">
              <a:spcBef>
                <a:spcPct val="0"/>
              </a:spcBef>
              <a:buClr>
                <a:srgbClr val="FFFFFF"/>
              </a:buClr>
            </a:pPr>
            <a:endParaRPr lang="el-GR" sz="1700" i="1" smtClean="0">
              <a:solidFill>
                <a:srgbClr val="FFFFFF"/>
              </a:solidFill>
              <a:latin typeface="Arial" charset="0"/>
              <a:cs typeface="Arial" charset="0"/>
            </a:endParaRPr>
          </a:p>
          <a:p>
            <a:pPr eaLnBrk="1" hangingPunct="1">
              <a:spcBef>
                <a:spcPct val="0"/>
              </a:spcBef>
              <a:buClr>
                <a:srgbClr val="FFFFFF"/>
              </a:buClr>
              <a:buFont typeface="Arial" charset="0"/>
              <a:buChar char="●"/>
            </a:pPr>
            <a:r>
              <a:rPr lang="el-GR" sz="1700" smtClean="0">
                <a:solidFill>
                  <a:srgbClr val="FFFFFF"/>
                </a:solidFill>
                <a:latin typeface="Arial" charset="0"/>
                <a:cs typeface="Arial" charset="0"/>
              </a:rPr>
              <a:t>Το δράμα προήλθε από τα θρησκευτικά δρώμενα και συνδέθηκε εξαρχής με τη λαμπρότερη εορτή του Διονύσου, τα Μεγάλα Διονύσια που είχαν κυρίαρχη θέση στο αθηναϊκό εορτολόγιο.  Οι πρόγονοί μας από παλιά  είχαν δώσει στις θρησκευτικές εκδηλώσεις τους, δραματικό χαρακτήρα. Στις τελετές όμως, του Διονύσου τα δρώμενα ήταν λαμπρότερα και πιο επίσημα. Βασικά, το δράμα γεννήθηκε και αναπτύχθηκε στην Αττική από τη λατρεία του Διονύσου και οι παραστάσεις γίνονταν μόνο κατά τις εορτές του Διονύσου που ήταν τεσσερις.</a:t>
            </a:r>
          </a:p>
          <a:p>
            <a:pPr eaLnBrk="1" hangingPunct="1">
              <a:spcBef>
                <a:spcPct val="0"/>
              </a:spcBef>
              <a:buClr>
                <a:srgbClr val="FFFFFF"/>
              </a:buClr>
              <a:buFont typeface="Arial" charset="0"/>
              <a:buChar char="●"/>
            </a:pPr>
            <a:r>
              <a:rPr lang="el-GR" sz="1700" smtClean="0">
                <a:solidFill>
                  <a:srgbClr val="FFFFFF"/>
                </a:solidFill>
                <a:latin typeface="Arial" charset="0"/>
                <a:cs typeface="Arial" charset="0"/>
              </a:rPr>
              <a:t>Ξεκίνησε από το αρχικό άσμα, το διθύραμβο, που τραγουδούσαν κατά τη λατρεία του θεού Διονύσου και το συνόδευαν με αυλό και ορχηστρικές ή μιμητικές κινήσεις. Το διθύραμβο, που αρχικά δεν είχε ρυθμό, τον κατέστησε τεχνικό ο ποιητής Αρίωνας ο Μηθυμναίος.Μετά την τελειοποίησή του από τον Λάσο τον Ερμιονέα, ο φιλόμουσος τύραννος των Αθηνών Πεισίστρατος τον εισήγαγε στις μεγαλόπρεπες εορτές που ο ίδιος καθιέρωσε, στα Μεγάλα Διονύσια.</a:t>
            </a:r>
          </a:p>
          <a:p>
            <a:pPr eaLnBrk="1" hangingPunct="1">
              <a:spcBef>
                <a:spcPct val="0"/>
              </a:spcBef>
              <a:buClr>
                <a:srgbClr val="FFFFFF"/>
              </a:buClr>
            </a:pPr>
            <a:endParaRPr lang="el-GR" sz="1600" smtClean="0">
              <a:solidFill>
                <a:srgbClr val="FFFFFF"/>
              </a:solidFill>
              <a:latin typeface="Arial" charset="0"/>
              <a:cs typeface="Arial" charset="0"/>
            </a:endParaRPr>
          </a:p>
          <a:p>
            <a:pPr eaLnBrk="1" hangingPunct="1">
              <a:spcBef>
                <a:spcPct val="0"/>
              </a:spcBef>
              <a:buClr>
                <a:srgbClr val="FFFFFF"/>
              </a:buClr>
            </a:pPr>
            <a:endParaRPr lang="el-GR" sz="1600" smtClean="0">
              <a:solidFill>
                <a:srgbClr val="FFFFFF"/>
              </a:solidFill>
              <a:latin typeface="Arial" charset="0"/>
              <a:cs typeface="Arial" charset="0"/>
            </a:endParaRPr>
          </a:p>
          <a:p>
            <a:pPr eaLnBrk="1" hangingPunct="1">
              <a:spcBef>
                <a:spcPct val="0"/>
              </a:spcBef>
              <a:buClr>
                <a:srgbClr val="FFFFFF"/>
              </a:buClr>
            </a:pPr>
            <a:endParaRPr lang="el-GR" sz="1700" smtClean="0">
              <a:solidFill>
                <a:srgbClr val="FFFFFF"/>
              </a:solidFill>
              <a:latin typeface="Arial" charset="0"/>
              <a:cs typeface="Arial" charset="0"/>
            </a:endParaRPr>
          </a:p>
          <a:p>
            <a:pPr eaLnBrk="1" hangingPunct="1">
              <a:spcBef>
                <a:spcPct val="0"/>
              </a:spcBef>
              <a:buClr>
                <a:srgbClr val="FFFFFF"/>
              </a:buClr>
            </a:pPr>
            <a:endParaRPr lang="el-GR" sz="1600" smtClean="0">
              <a:solidFill>
                <a:srgbClr val="FFFFFF"/>
              </a:solidFill>
              <a:latin typeface="Arial" charset="0"/>
              <a:cs typeface="Arial" charset="0"/>
            </a:endParaRPr>
          </a:p>
          <a:p>
            <a:pPr eaLnBrk="1" hangingPunct="1">
              <a:spcBef>
                <a:spcPct val="0"/>
              </a:spcBef>
              <a:buClr>
                <a:srgbClr val="FFFFFF"/>
              </a:buClr>
            </a:pPr>
            <a:endParaRPr lang="el-GR" smtClean="0">
              <a:solidFill>
                <a:srgbClr val="FFFFFF"/>
              </a:solidFill>
              <a:latin typeface="Arial" charset="0"/>
              <a:cs typeface="Arial" charset="0"/>
            </a:endParaRPr>
          </a:p>
          <a:p>
            <a:pPr eaLnBrk="1" hangingPunct="1">
              <a:spcBef>
                <a:spcPct val="0"/>
              </a:spcBef>
              <a:buClr>
                <a:srgbClr val="FFFFFF"/>
              </a:buClr>
            </a:pPr>
            <a:endParaRPr lang="el-GR" smtClean="0">
              <a:solidFill>
                <a:srgbClr val="FFFFFF"/>
              </a:solidFill>
              <a:latin typeface="Arial" charset="0"/>
              <a:cs typeface="Arial" charset="0"/>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hape 67"/>
          <p:cNvSpPr txBox="1">
            <a:spLocks noGrp="1"/>
          </p:cNvSpPr>
          <p:nvPr>
            <p:ph type="title"/>
          </p:nvPr>
        </p:nvSpPr>
        <p:spPr>
          <a:xfrm>
            <a:off x="517525" y="206375"/>
            <a:ext cx="8229600" cy="857250"/>
          </a:xfrm>
        </p:spPr>
        <p:txBody>
          <a:bodyPr/>
          <a:lstStyle/>
          <a:p>
            <a:pPr eaLnBrk="1" hangingPunct="1">
              <a:spcBef>
                <a:spcPct val="0"/>
              </a:spcBef>
              <a:buClr>
                <a:srgbClr val="FFFFFF"/>
              </a:buClr>
            </a:pPr>
            <a:r>
              <a:rPr lang="el-GR" sz="3600" b="1" smtClean="0">
                <a:solidFill>
                  <a:srgbClr val="FFFFFF"/>
                </a:solidFill>
                <a:latin typeface="Arial" charset="0"/>
                <a:cs typeface="Arial" charset="0"/>
              </a:rPr>
              <a:t>Ο όρος της λέξης ‘δράμα’ </a:t>
            </a:r>
          </a:p>
        </p:txBody>
      </p:sp>
      <p:sp>
        <p:nvSpPr>
          <p:cNvPr id="23554" name="Shape 68"/>
          <p:cNvSpPr txBox="1">
            <a:spLocks noGrp="1"/>
          </p:cNvSpPr>
          <p:nvPr>
            <p:ph type="body" idx="1"/>
          </p:nvPr>
        </p:nvSpPr>
        <p:spPr>
          <a:xfrm>
            <a:off x="195263" y="1200150"/>
            <a:ext cx="8229600" cy="3725863"/>
          </a:xfrm>
        </p:spPr>
        <p:txBody>
          <a:bodyPr/>
          <a:lstStyle/>
          <a:p>
            <a:pPr marL="457200" indent="-342900" eaLnBrk="1" hangingPunct="1">
              <a:spcBef>
                <a:spcPct val="0"/>
              </a:spcBef>
              <a:buClr>
                <a:srgbClr val="FFFFFF"/>
              </a:buClr>
              <a:buFont typeface="Arial" charset="0"/>
              <a:buChar char="●"/>
            </a:pPr>
            <a:r>
              <a:rPr lang="el-GR" sz="1800" smtClean="0">
                <a:solidFill>
                  <a:srgbClr val="FFFFFF"/>
                </a:solidFill>
                <a:latin typeface="Arial" charset="0"/>
                <a:cs typeface="Arial" charset="0"/>
              </a:rPr>
              <a:t>Ο όρος δράμα προέρχεται από το ρήμα δράω- ῶ που σημαίνει ό,τι γεννιέται ως δράση. Το ρήμα δρῶ παίρνει και τη σημασία του «υπηρετώ» με την ειδική έννοια «υπηρετώ τη θεότητα». Μια τέτοια θρησκευτική χροιά που δίνεται στην αρχική σημασία του όρου δράμα ενισχύει την άποψη ότι προέρχεται από θρησκευτικές τελετουργίες. </a:t>
            </a:r>
          </a:p>
          <a:p>
            <a:pPr marL="457200" indent="-342900" eaLnBrk="1" hangingPunct="1">
              <a:spcBef>
                <a:spcPct val="0"/>
              </a:spcBef>
              <a:buClr>
                <a:srgbClr val="FFFFFF"/>
              </a:buClr>
              <a:buFont typeface="Arial" charset="0"/>
              <a:buChar char="●"/>
            </a:pPr>
            <a:r>
              <a:rPr lang="el-GR" sz="1800" smtClean="0">
                <a:solidFill>
                  <a:srgbClr val="FFFFFF"/>
                </a:solidFill>
                <a:latin typeface="Arial" charset="0"/>
                <a:cs typeface="Arial" charset="0"/>
              </a:rPr>
              <a:t>Το δράμα είναι μια σύνθετη ποιητική δημιουργία που αποτέλεσε την ύψιστη πνευματική έκφραση των κλασικών χρόνων. Σε αυτό το ποιητικό είδος χρησιμοποιήθηκαν στοιχειά όπως το έπος και η λυρική ποίηση ενώ κατά την παρουσίαση ενώπιον του κοινού συνόδευαν το λόγο με μουσική και όρχηση όχι για μια απλή απαγγελία αλλά για παράσταση ενός συγκλονιστικού γεγονότος που εξελισσόταν σαν ζωντανή πραγματικότητα.</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hape 73"/>
          <p:cNvSpPr txBox="1">
            <a:spLocks noGrp="1"/>
          </p:cNvSpPr>
          <p:nvPr>
            <p:ph type="title"/>
          </p:nvPr>
        </p:nvSpPr>
        <p:spPr>
          <a:xfrm>
            <a:off x="457200" y="206375"/>
            <a:ext cx="8229600" cy="857250"/>
          </a:xfrm>
        </p:spPr>
        <p:txBody>
          <a:bodyPr/>
          <a:lstStyle/>
          <a:p>
            <a:pPr eaLnBrk="1" hangingPunct="1">
              <a:spcBef>
                <a:spcPct val="0"/>
              </a:spcBef>
              <a:buClr>
                <a:srgbClr val="FFFFFF"/>
              </a:buClr>
            </a:pPr>
            <a:r>
              <a:rPr lang="el-GR" sz="3600" b="1" smtClean="0">
                <a:solidFill>
                  <a:srgbClr val="FFFFFF"/>
                </a:solidFill>
                <a:latin typeface="Arial" charset="0"/>
                <a:cs typeface="Arial" charset="0"/>
              </a:rPr>
              <a:t>Η ΠΡΩΤΗ ΜΟΡΦΗ ΔΡΑΜΑΤΟΣ</a:t>
            </a:r>
          </a:p>
        </p:txBody>
      </p:sp>
      <p:sp>
        <p:nvSpPr>
          <p:cNvPr id="74" name="Shape 74"/>
          <p:cNvSpPr txBox="1">
            <a:spLocks noGrp="1"/>
          </p:cNvSpPr>
          <p:nvPr>
            <p:ph type="body" idx="1"/>
          </p:nvPr>
        </p:nvSpPr>
        <p:spPr>
          <a:xfrm>
            <a:off x="457200" y="1165225"/>
            <a:ext cx="8229600" cy="3724275"/>
          </a:xfrm>
        </p:spPr>
        <p:txBody>
          <a:bodyPr>
            <a:noAutofit/>
          </a:bodyPr>
          <a:lstStyle/>
          <a:p>
            <a:pPr marL="457200" indent="-342900" eaLnBrk="1" hangingPunct="1">
              <a:spcBef>
                <a:spcPct val="0"/>
              </a:spcBef>
              <a:buClr>
                <a:srgbClr val="FFFFFF"/>
              </a:buClr>
              <a:buFont typeface="Arial" charset="0"/>
              <a:buChar char="●"/>
            </a:pPr>
            <a:r>
              <a:rPr lang="el-GR" sz="1800" smtClean="0">
                <a:solidFill>
                  <a:srgbClr val="FFFFFF"/>
                </a:solidFill>
                <a:latin typeface="Arial" charset="0"/>
                <a:cs typeface="Arial" charset="0"/>
              </a:rPr>
              <a:t>Ο Ηρόδοτος θεωρεί ότι ευρετής του διθυράμβου (που ήταν πρώτη μορφή δράματος) είναι ο ποιητής Αρίων από τη Μήθυμνα της Λέσβου. Τον διθύραμβο παρουσίασε ο Αρίων στην Κόρινθο σαν μια σύνθεση λυρικών και δωρικών- χορικών στοιχείων. Οι διθύραμβοι εκτελούνταν στις γιορτές του Διονύσου που λέγονταν Διονύσια (στα οποία θα αναφερθούμε εκτενώς παρακάτω).</a:t>
            </a:r>
          </a:p>
          <a:p>
            <a:pPr marL="457200" indent="-342900" eaLnBrk="1" hangingPunct="1">
              <a:spcBef>
                <a:spcPct val="0"/>
              </a:spcBef>
              <a:buClr>
                <a:srgbClr val="FFFFFF"/>
              </a:buClr>
              <a:buFont typeface="Arial" charset="0"/>
              <a:buChar char="●"/>
            </a:pPr>
            <a:r>
              <a:rPr lang="el-GR" sz="1800" smtClean="0">
                <a:solidFill>
                  <a:srgbClr val="FFFFFF"/>
                </a:solidFill>
                <a:latin typeface="Arial" charset="0"/>
                <a:cs typeface="Arial" charset="0"/>
              </a:rPr>
              <a:t>Κατά τη μαρτυρία του Πλουτάρχου, η πρώτη παρουσίαση διθυράμβου ήταν απλή: πρώτα έμπαινε ένας χορευτής που κρατούσε έναν αμφορέα με κρασί και κληματόβεργα και έτσι συνεχιζόταν μέχρι το τέλος, με απλότητα. Σε παραστάσεις αγγείων παρατηρούμε ότι συχνά ο Διόνυσος μεταφέρεται από Σιληνούς πάνω σε άρμα. Ο  Ρωμαίος ποιητής Οράτιος μας πληροφορεί πως οι παλιότερες τραγωδίες «παίζονταν» πάνω σε άρματα.</a:t>
            </a:r>
          </a:p>
          <a:p>
            <a:pPr marL="457200" indent="-342900" eaLnBrk="1" hangingPunct="1">
              <a:spcBef>
                <a:spcPct val="0"/>
              </a:spcBef>
              <a:buClr>
                <a:srgbClr val="FFFFFF"/>
              </a:buClr>
            </a:pPr>
            <a:endParaRPr lang="el-GR" sz="1800" smtClean="0">
              <a:solidFill>
                <a:srgbClr val="FFFFFF"/>
              </a:solidFill>
              <a:latin typeface="Arial" charset="0"/>
              <a:cs typeface="Arial" charset="0"/>
            </a:endParaRPr>
          </a:p>
          <a:p>
            <a:pPr marL="457200" indent="-342900" eaLnBrk="1" hangingPunct="1">
              <a:spcBef>
                <a:spcPct val="0"/>
              </a:spcBef>
              <a:buClr>
                <a:srgbClr val="FFFFFF"/>
              </a:buClr>
            </a:pPr>
            <a:endParaRPr lang="el-GR" sz="3000" smtClean="0">
              <a:solidFill>
                <a:srgbClr val="FFFFFF"/>
              </a:solidFill>
              <a:latin typeface="Arial" charset="0"/>
              <a:cs typeface="Arial" charset="0"/>
            </a:endParaRPr>
          </a:p>
        </p:txBody>
      </p:sp>
    </p:spTree>
  </p:cSld>
  <p:clrMapOvr>
    <a:masterClrMapping/>
  </p:clrMapOvr>
  <p:transition spd="slow">
    <p:cut/>
  </p:transition>
</p:sld>
</file>

<file path=ppt/theme/theme1.xml><?xml version="1.0" encoding="utf-8"?>
<a:theme xmlns:a="http://schemas.openxmlformats.org/drawingml/2006/main" name="dark-gradient">
  <a:themeElements>
    <a:clrScheme name="Custom 346">
      <a:dk1>
        <a:srgbClr val="000000"/>
      </a:dk1>
      <a:lt1>
        <a:srgbClr val="FFFFFF"/>
      </a:lt1>
      <a:dk2>
        <a:srgbClr val="4C4C4C"/>
      </a:dk2>
      <a:lt2>
        <a:srgbClr val="CCCCCC"/>
      </a:lt2>
      <a:accent1>
        <a:srgbClr val="89B4B8"/>
      </a:accent1>
      <a:accent2>
        <a:srgbClr val="AFA6CA"/>
      </a:accent2>
      <a:accent3>
        <a:srgbClr val="A5B492"/>
      </a:accent3>
      <a:accent4>
        <a:srgbClr val="E8CD6D"/>
      </a:accent4>
      <a:accent5>
        <a:srgbClr val="F4A447"/>
      </a:accent5>
      <a:accent6>
        <a:srgbClr val="D09D94"/>
      </a:accent6>
      <a:hlink>
        <a:srgbClr val="5EA7AA"/>
      </a:hlink>
      <a:folHlink>
        <a:srgbClr val="A295B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999</Words>
  <PresentationFormat>On-screen Show (16:9)</PresentationFormat>
  <Paragraphs>76</Paragraphs>
  <Slides>14</Slides>
  <Notes>14</Notes>
  <HiddenSlides>0</HiddenSlides>
  <MMClips>0</MMClips>
  <ScaleCrop>false</ScaleCrop>
  <HeadingPairs>
    <vt:vector size="6" baseType="variant">
      <vt:variant>
        <vt:lpstr>Γραμματοσειρές που χρησιμοποιούνται</vt:lpstr>
      </vt:variant>
      <vt:variant>
        <vt:i4>2</vt:i4>
      </vt:variant>
      <vt:variant>
        <vt:lpstr>Πρότυπο σχεδίασης</vt:lpstr>
      </vt:variant>
      <vt:variant>
        <vt:i4>1</vt:i4>
      </vt:variant>
      <vt:variant>
        <vt:lpstr>Τίτλοι διαφανειών</vt:lpstr>
      </vt:variant>
      <vt:variant>
        <vt:i4>14</vt:i4>
      </vt:variant>
    </vt:vector>
  </HeadingPairs>
  <TitlesOfParts>
    <vt:vector size="17" baseType="lpstr">
      <vt:lpstr>Arial</vt:lpstr>
      <vt:lpstr>Georgia</vt:lpstr>
      <vt:lpstr>dark-gradient</vt:lpstr>
      <vt:lpstr>ΑΡΧΑΙΑ ΤΡΑΓΩΔΙΑ </vt:lpstr>
      <vt:lpstr>Δράμα και Τραγωδία</vt:lpstr>
      <vt:lpstr>Η χρήση της λέξης ‘τραγωδια’</vt:lpstr>
      <vt:lpstr>ΤΡΑΓΩΔΙΑ-ΣΩΜΑΤΑ ΚΕΙΜΕΝΩΝ </vt:lpstr>
      <vt:lpstr> </vt:lpstr>
      <vt:lpstr>Τα μέρη της τραγωδίας κατά ποιόν  </vt:lpstr>
      <vt:lpstr> Δράμα </vt:lpstr>
      <vt:lpstr>Ο όρος της λέξης ‘δράμα’ </vt:lpstr>
      <vt:lpstr>Η ΠΡΩΤΗ ΜΟΡΦΗ ΔΡΑΜΑΤΟΣ</vt:lpstr>
      <vt:lpstr>Τα είδη δράματος</vt:lpstr>
      <vt:lpstr>Διαφάνεια 10</vt:lpstr>
      <vt:lpstr>Διαφάνεια 11</vt:lpstr>
      <vt:lpstr>Διαφάνεια 12</vt:lpstr>
      <vt:lpstr>Διαφάνεια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ΑΡΧΑΙΑ ΤΡΑΓΩΔΙΑ </dc:title>
  <cp:lastModifiedBy>USER</cp:lastModifiedBy>
  <cp:revision>1</cp:revision>
  <dcterms:modified xsi:type="dcterms:W3CDTF">2014-10-22T20:08:39Z</dcterms:modified>
</cp:coreProperties>
</file>