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D0622C-E9AA-4762-A16F-EB1126CBCE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E6F0845D-C245-469B-BA99-50CD209CE971}" type="pres">
      <dgm:prSet presAssocID="{2ED0622C-E9AA-4762-A16F-EB1126CBCE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</dgm:ptLst>
  <dgm:cxnLst>
    <dgm:cxn modelId="{63410F68-FB12-434A-9ADB-A8D53C8F8A30}" type="presOf" srcId="{2ED0622C-E9AA-4762-A16F-EB1126CBCE48}" destId="{E6F0845D-C245-469B-BA99-50CD209CE9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ACFAB-C05F-4B24-9A8D-956B36EE6656}" type="datetimeFigureOut">
              <a:rPr lang="el-GR" smtClean="0"/>
              <a:t>8/11/2015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63D39-4B7C-4109-AD40-A663DEAFCC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4404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63D39-4B7C-4109-AD40-A663DEAFCCCA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058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0458-DD30-4C7D-AF5B-922B11DF4807}" type="datetimeFigureOut">
              <a:rPr lang="el-GR" smtClean="0"/>
              <a:t>8/11/2015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3A08-7684-4324-A891-E859E5291D2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0458-DD30-4C7D-AF5B-922B11DF4807}" type="datetimeFigureOut">
              <a:rPr lang="el-GR" smtClean="0"/>
              <a:t>8/11/2015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3A08-7684-4324-A891-E859E5291D2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0458-DD30-4C7D-AF5B-922B11DF4807}" type="datetimeFigureOut">
              <a:rPr lang="el-GR" smtClean="0"/>
              <a:t>8/11/2015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3A08-7684-4324-A891-E859E5291D2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0458-DD30-4C7D-AF5B-922B11DF4807}" type="datetimeFigureOut">
              <a:rPr lang="el-GR" smtClean="0"/>
              <a:t>8/11/2015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3A08-7684-4324-A891-E859E5291D2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0458-DD30-4C7D-AF5B-922B11DF4807}" type="datetimeFigureOut">
              <a:rPr lang="el-GR" smtClean="0"/>
              <a:t>8/11/2015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3A08-7684-4324-A891-E859E5291D2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0458-DD30-4C7D-AF5B-922B11DF4807}" type="datetimeFigureOut">
              <a:rPr lang="el-GR" smtClean="0"/>
              <a:t>8/11/2015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3A08-7684-4324-A891-E859E5291D2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0458-DD30-4C7D-AF5B-922B11DF4807}" type="datetimeFigureOut">
              <a:rPr lang="el-GR" smtClean="0"/>
              <a:t>8/11/2015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3A08-7684-4324-A891-E859E5291D2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0458-DD30-4C7D-AF5B-922B11DF4807}" type="datetimeFigureOut">
              <a:rPr lang="el-GR" smtClean="0"/>
              <a:t>8/11/2015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3A08-7684-4324-A891-E859E5291D2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0458-DD30-4C7D-AF5B-922B11DF4807}" type="datetimeFigureOut">
              <a:rPr lang="el-GR" smtClean="0"/>
              <a:t>8/11/2015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3A08-7684-4324-A891-E859E5291D2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0458-DD30-4C7D-AF5B-922B11DF4807}" type="datetimeFigureOut">
              <a:rPr lang="el-GR" smtClean="0"/>
              <a:t>8/11/2015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3A08-7684-4324-A891-E859E5291D2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0458-DD30-4C7D-AF5B-922B11DF4807}" type="datetimeFigureOut">
              <a:rPr lang="el-GR" smtClean="0"/>
              <a:t>8/11/2015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853A08-7684-4324-A891-E859E5291D29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AF0458-DD30-4C7D-AF5B-922B11DF4807}" type="datetimeFigureOut">
              <a:rPr lang="el-GR" smtClean="0"/>
              <a:t>8/11/2015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853A08-7684-4324-A891-E859E5291D29}" type="slidenum">
              <a:rPr lang="el-GR" smtClean="0"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3429000"/>
            <a:ext cx="7851648" cy="1828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l-GR" sz="1800" dirty="0" smtClean="0"/>
              <a:t/>
            </a:r>
            <a:br>
              <a:rPr lang="el-GR" sz="1800" dirty="0" smtClean="0"/>
            </a:br>
            <a:endParaRPr lang="el-GR" sz="1800" dirty="0"/>
          </a:p>
        </p:txBody>
      </p:sp>
      <p:graphicFrame>
        <p:nvGraphicFramePr>
          <p:cNvPr id="5" name="4 - Διάγραμμα"/>
          <p:cNvGraphicFramePr/>
          <p:nvPr/>
        </p:nvGraphicFramePr>
        <p:xfrm>
          <a:off x="533400" y="4000504"/>
          <a:ext cx="1109642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0" y="0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                                             </a:t>
            </a:r>
            <a:r>
              <a:rPr lang="el-GR" sz="2800" dirty="0"/>
              <a:t>Κείμενο </a:t>
            </a:r>
            <a:r>
              <a:rPr lang="el-GR" sz="2800" dirty="0" smtClean="0"/>
              <a:t>1</a:t>
            </a:r>
            <a:endParaRPr lang="el-GR" sz="2800" dirty="0"/>
          </a:p>
          <a:p>
            <a:pPr algn="ctr"/>
            <a:r>
              <a:rPr lang="el-GR" sz="2400" dirty="0"/>
              <a:t>Αμφιβολίας </a:t>
            </a:r>
            <a:r>
              <a:rPr lang="el-GR" sz="2400" dirty="0" err="1"/>
              <a:t>Εγκώμιον</a:t>
            </a:r>
            <a:endParaRPr lang="el-GR" sz="2400" dirty="0"/>
          </a:p>
          <a:p>
            <a:pPr algn="ctr"/>
            <a:r>
              <a:rPr lang="el-GR" sz="2400" dirty="0"/>
              <a:t>(απόσπασμα από δοκίμιο του </a:t>
            </a:r>
            <a:r>
              <a:rPr lang="el-GR" sz="2400" dirty="0" smtClean="0"/>
              <a:t>Νίκου </a:t>
            </a:r>
            <a:r>
              <a:rPr lang="el-GR" sz="2400" dirty="0"/>
              <a:t>Δήμου</a:t>
            </a:r>
            <a:r>
              <a:rPr lang="el-GR" sz="2400" dirty="0" smtClean="0"/>
              <a:t>)</a:t>
            </a:r>
          </a:p>
          <a:p>
            <a:endParaRPr lang="el-GR" sz="2400" dirty="0"/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Νέοι :έχουν </a:t>
            </a:r>
            <a:r>
              <a:rPr lang="el-GR" sz="2400" dirty="0"/>
              <a:t>την τάση να </a:t>
            </a:r>
            <a:r>
              <a:rPr lang="el-GR" sz="2400" dirty="0" smtClean="0"/>
              <a:t>ερευνούν </a:t>
            </a:r>
            <a:r>
              <a:rPr lang="el-GR" sz="2400" dirty="0"/>
              <a:t>και να  </a:t>
            </a:r>
            <a:r>
              <a:rPr lang="el-GR" sz="2400" dirty="0" smtClean="0"/>
              <a:t>αμφισβητούν </a:t>
            </a:r>
            <a:r>
              <a:rPr lang="el-GR" sz="2400" dirty="0"/>
              <a:t>παραδεδεγμένες αλήθειες </a:t>
            </a:r>
            <a:r>
              <a:rPr lang="el-GR" sz="2400" dirty="0" smtClean="0"/>
              <a:t>για </a:t>
            </a:r>
            <a:r>
              <a:rPr lang="el-GR" sz="2400" dirty="0"/>
              <a:t>να </a:t>
            </a:r>
            <a:r>
              <a:rPr lang="el-GR" sz="2400" dirty="0" smtClean="0"/>
              <a:t>γνωρίσουν </a:t>
            </a:r>
            <a:r>
              <a:rPr lang="el-GR" sz="2400" dirty="0"/>
              <a:t>την ουσία των πραγμάτων και </a:t>
            </a:r>
            <a:r>
              <a:rPr lang="el-GR" sz="2400" dirty="0" smtClean="0"/>
              <a:t>την </a:t>
            </a:r>
            <a:r>
              <a:rPr lang="el-GR" sz="2400" dirty="0"/>
              <a:t>βαθύτερη αλήθεια. </a:t>
            </a:r>
            <a:endParaRPr lang="el-GR" sz="2400" dirty="0" smtClean="0"/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Μεγάλοι: </a:t>
            </a:r>
            <a:r>
              <a:rPr lang="el-GR" sz="2400" dirty="0"/>
              <a:t>επαναπαύονται στην ιδεολογία που έχουν ήδη αναπτύξει χωρίς να έχουν την διάθεση να αναθεωρήσουν τις απόψεις τους γιατί μένουν προσηλωμένοι σε ένα ουτοπικό κόσμο.</a:t>
            </a:r>
          </a:p>
          <a:p>
            <a:pPr>
              <a:buFont typeface="Arial" pitchFamily="34" charset="0"/>
              <a:buChar char="•"/>
            </a:pPr>
            <a:endParaRPr lang="el-GR" sz="2400" dirty="0" smtClean="0"/>
          </a:p>
          <a:p>
            <a:endParaRPr lang="el-GR" sz="2400" dirty="0"/>
          </a:p>
          <a:p>
            <a:endParaRPr lang="el-GR" sz="2400" dirty="0" smtClean="0"/>
          </a:p>
          <a:p>
            <a:pPr>
              <a:buFont typeface="Arial" pitchFamily="34" charset="0"/>
              <a:buChar char="•"/>
            </a:pPr>
            <a:endParaRPr lang="el-GR" sz="2400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939622"/>
          </a:xfrm>
        </p:spPr>
        <p:txBody>
          <a:bodyPr>
            <a:normAutofit/>
          </a:bodyPr>
          <a:lstStyle/>
          <a:p>
            <a:r>
              <a:rPr lang="el-GR" sz="4400" dirty="0" smtClean="0"/>
              <a:t>ΚΑΤΕΡΙΝΑ </a:t>
            </a:r>
            <a:r>
              <a:rPr lang="el-GR" sz="4400" dirty="0" smtClean="0"/>
              <a:t>Τ.</a:t>
            </a: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>ΜΑΡΙΑ </a:t>
            </a:r>
            <a:r>
              <a:rPr lang="el-GR" sz="4400" dirty="0" smtClean="0"/>
              <a:t>Τ.</a:t>
            </a: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>ΑΝΝΑ </a:t>
            </a:r>
            <a:r>
              <a:rPr lang="el-GR" sz="4400" dirty="0" smtClean="0"/>
              <a:t>Σ.</a:t>
            </a: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>ΙΩΑΝΝΑ </a:t>
            </a:r>
            <a:r>
              <a:rPr lang="el-GR" sz="4400" dirty="0" smtClean="0"/>
              <a:t>Σ.</a:t>
            </a: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smtClean="0"/>
              <a:t>ΜΑΡΙΤΑ </a:t>
            </a:r>
            <a:r>
              <a:rPr lang="el-GR" sz="4400" smtClean="0"/>
              <a:t>Τ.</a:t>
            </a: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endParaRPr lang="el-GR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sz="2400" dirty="0" smtClean="0"/>
              <a:t>Μπορείτε να προσθέσετε άλλους, δικούς σας λόγους που ωθούν τους νέους </a:t>
            </a:r>
            <a:r>
              <a:rPr lang="el-GR" sz="2400" dirty="0" smtClean="0"/>
              <a:t>στην αμφισβήτηση </a:t>
            </a:r>
            <a:r>
              <a:rPr lang="el-GR" sz="2400" dirty="0" smtClean="0"/>
              <a:t>(κοινωνικούς, ψυχολογικούς, βιολογικούς κτλ.);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4389120"/>
          </a:xfrm>
        </p:spPr>
        <p:txBody>
          <a:bodyPr/>
          <a:lstStyle/>
          <a:p>
            <a:r>
              <a:rPr lang="el-GR" dirty="0" smtClean="0"/>
              <a:t>Για να διαφοροποιηθούν από τους προγενέστερους. </a:t>
            </a:r>
          </a:p>
          <a:p>
            <a:r>
              <a:rPr lang="el-GR" dirty="0" smtClean="0"/>
              <a:t>Λόγω της αφέλειας της ηλικίας τους  πιστεύουν πως θα καταφέρουν να αλλάξουν όλο τον κόσμο ξεκινώντας από τα θεμέλιά του που είναι οι κοινωνίες.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785926"/>
          </a:xfrm>
        </p:spPr>
        <p:txBody>
          <a:bodyPr>
            <a:normAutofit fontScale="90000"/>
          </a:bodyPr>
          <a:lstStyle/>
          <a:p>
            <a:pPr lvl="0"/>
            <a:r>
              <a:rPr lang="el-GR" sz="2700" dirty="0" smtClean="0"/>
              <a:t/>
            </a:r>
            <a:br>
              <a:rPr lang="el-GR" sz="2700" dirty="0" smtClean="0"/>
            </a:br>
            <a:r>
              <a:rPr lang="el-GR" sz="2700" dirty="0" smtClean="0"/>
              <a:t/>
            </a:r>
            <a:br>
              <a:rPr lang="el-GR" sz="2700" dirty="0" smtClean="0"/>
            </a:br>
            <a:r>
              <a:rPr lang="el-GR" sz="2700" dirty="0" smtClean="0"/>
              <a:t/>
            </a:r>
            <a:br>
              <a:rPr lang="el-GR" sz="2700" dirty="0" smtClean="0"/>
            </a:br>
            <a:r>
              <a:rPr lang="el-GR" sz="2700" dirty="0" smtClean="0"/>
              <a:t/>
            </a:r>
            <a:br>
              <a:rPr lang="el-GR" sz="2700" dirty="0" smtClean="0"/>
            </a:br>
            <a:r>
              <a:rPr lang="el-GR" sz="2700" dirty="0" smtClean="0"/>
              <a:t/>
            </a:r>
            <a:br>
              <a:rPr lang="el-GR" sz="2700" dirty="0" smtClean="0"/>
            </a:br>
            <a:r>
              <a:rPr lang="el-GR" sz="2700" dirty="0" smtClean="0"/>
              <a:t/>
            </a:r>
            <a:br>
              <a:rPr lang="el-GR" sz="2700" dirty="0" smtClean="0"/>
            </a:br>
            <a:r>
              <a:rPr lang="el-GR" sz="2700" dirty="0" smtClean="0"/>
              <a:t/>
            </a:r>
            <a:br>
              <a:rPr lang="el-GR" sz="2700" dirty="0" smtClean="0"/>
            </a:br>
            <a:r>
              <a:rPr lang="el-GR" sz="2700" dirty="0" smtClean="0"/>
              <a:t/>
            </a:r>
            <a:br>
              <a:rPr lang="el-GR" sz="2700" dirty="0" smtClean="0"/>
            </a:br>
            <a:r>
              <a:rPr lang="el-GR" sz="2700" dirty="0" smtClean="0"/>
              <a:t/>
            </a:r>
            <a:br>
              <a:rPr lang="el-GR" sz="2700" dirty="0" smtClean="0"/>
            </a:br>
            <a:r>
              <a:rPr lang="el-GR" sz="2700" dirty="0" smtClean="0"/>
              <a:t>Πώς ορίζει ο συγγραφέας την αμφισβήτηση (παράγραφος 10, με έντονα  γράμματα</a:t>
            </a:r>
            <a:r>
              <a:rPr lang="el-GR" sz="2700" dirty="0" smtClean="0"/>
              <a:t>) και </a:t>
            </a:r>
            <a:r>
              <a:rPr lang="el-GR" sz="2700" dirty="0" smtClean="0"/>
              <a:t>κάτω από ποια προϋπόθεση τη θεωρεί γόνιμη;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500282"/>
            <a:ext cx="8229600" cy="3824318"/>
          </a:xfrm>
        </p:spPr>
        <p:txBody>
          <a:bodyPr/>
          <a:lstStyle/>
          <a:p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 smtClean="0"/>
              <a:t>συγγραφέας ορίζει ως αμφισβήτηση την έκφραση </a:t>
            </a:r>
            <a:r>
              <a:rPr lang="el-GR" dirty="0" smtClean="0"/>
              <a:t>του ζωντανού</a:t>
            </a:r>
            <a:r>
              <a:rPr lang="el-GR" dirty="0" smtClean="0"/>
              <a:t>, του  ανοικτού  πνεύματος που δεν  δέχεται τίποτα ως δεδομένο, </a:t>
            </a:r>
            <a:r>
              <a:rPr lang="el-GR" dirty="0" smtClean="0"/>
              <a:t>ως απόλυτο</a:t>
            </a:r>
            <a:r>
              <a:rPr lang="el-GR" dirty="0" smtClean="0"/>
              <a:t>. </a:t>
            </a:r>
          </a:p>
          <a:p>
            <a:r>
              <a:rPr lang="el-GR" dirty="0" smtClean="0"/>
              <a:t>Η αμφισβήτηση είναι  γόνιμη όταν δεν επαναπαύεται σε δόγματα ελέγχεται  </a:t>
            </a:r>
            <a:r>
              <a:rPr lang="el-GR" dirty="0" smtClean="0"/>
              <a:t>διαρκώς, αναθεωρεί </a:t>
            </a:r>
            <a:r>
              <a:rPr lang="el-GR" dirty="0" smtClean="0"/>
              <a:t>και  κρίνει.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704236"/>
          </a:xfrm>
        </p:spPr>
        <p:txBody>
          <a:bodyPr>
            <a:normAutofit/>
          </a:bodyPr>
          <a:lstStyle/>
          <a:p>
            <a:pPr lvl="0"/>
            <a:r>
              <a:rPr lang="el-GR" sz="2700" dirty="0" smtClean="0"/>
              <a:t>Σε ποιους χώρους, σύμφωνα με το Ν. Δήμου πρέπει να ευδοκιμεί η αμφισβήτηση; Συμφωνείτε;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2428868"/>
            <a:ext cx="8229600" cy="3350908"/>
          </a:xfrm>
        </p:spPr>
        <p:txBody>
          <a:bodyPr/>
          <a:lstStyle/>
          <a:p>
            <a:pPr algn="ctr"/>
            <a:r>
              <a:rPr lang="el-GR" dirty="0" smtClean="0"/>
              <a:t>Η αμφισβήτηση είναι απαραίτητη στην επιστήμη, με την αμφισβήτηση θεωριών, στο κοινωνικό-ηθικό χώρο, με τη μορφή του διαλόγου και τέλος, στη θρησκεία με τη γενικότερη έρευνα. </a:t>
            </a:r>
          </a:p>
          <a:p>
            <a:pPr algn="ctr"/>
            <a:r>
              <a:rPr lang="el-GR" dirty="0" smtClean="0"/>
              <a:t>Σίγουρα η αμφισβήτηση είναι απαραίτητη σε αυτούς τους κλάδους, αλλά δεν χρειάζεται να περιορίζεται μόνο σε αυτούς. </a:t>
            </a:r>
          </a:p>
          <a:p>
            <a:pPr algn="ctr"/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                     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ΚΕΙΜΕΝΟ 2</a:t>
            </a:r>
            <a:br>
              <a:rPr lang="el-GR" dirty="0" smtClean="0"/>
            </a:br>
            <a:r>
              <a:rPr lang="el-GR" sz="2700" dirty="0" smtClean="0"/>
              <a:t>Διάλογος δύο γενεών, Προσπάθεια για κάποια συνεννόηση Πώς αντιμετωπίζει ο </a:t>
            </a:r>
            <a:r>
              <a:rPr lang="el-GR" sz="2700" dirty="0" err="1" smtClean="0"/>
              <a:t>Ευάγγ</a:t>
            </a:r>
            <a:r>
              <a:rPr lang="el-GR" sz="2700" dirty="0" smtClean="0"/>
              <a:t>. Παπανούτσος την αμφισβήτηση των νέων;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538542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Οι υποχωρήσεις και οι συμβάσεις σε τυποποιημένες πεποιθήσεις  κάνουν τον άνθρωπο </a:t>
            </a:r>
            <a:r>
              <a:rPr lang="el-GR" sz="2400" dirty="0" smtClean="0"/>
              <a:t>αδύναμο </a:t>
            </a:r>
            <a:r>
              <a:rPr lang="el-GR" sz="2400" dirty="0" smtClean="0"/>
              <a:t>και άβουλο ον. </a:t>
            </a:r>
          </a:p>
          <a:p>
            <a:r>
              <a:rPr lang="el-GR" sz="2400" dirty="0" smtClean="0"/>
              <a:t>Για αυτό το λόγο είναι σημαντικό οι νέοι να αμφισβητούνε αυτά που τους επιβάλλει η κοινωνία να </a:t>
            </a:r>
            <a:r>
              <a:rPr lang="el-GR" sz="2400" dirty="0" smtClean="0"/>
              <a:t>πιστεύουν. </a:t>
            </a:r>
            <a:endParaRPr lang="el-GR" sz="2400" dirty="0" smtClean="0"/>
          </a:p>
          <a:p>
            <a:r>
              <a:rPr lang="el-GR" sz="2400" dirty="0" smtClean="0"/>
              <a:t>Αν δεν το </a:t>
            </a:r>
            <a:r>
              <a:rPr lang="el-GR" sz="2400" dirty="0" smtClean="0"/>
              <a:t>έκαναν, </a:t>
            </a:r>
            <a:r>
              <a:rPr lang="el-GR" sz="2400" dirty="0" smtClean="0"/>
              <a:t>ο κόσμος θα γινόταν φτωχότερος και οι απόγονοι τους δεν θα </a:t>
            </a:r>
            <a:r>
              <a:rPr lang="el-GR" sz="2400" dirty="0" smtClean="0"/>
              <a:t>είχαν </a:t>
            </a:r>
            <a:r>
              <a:rPr lang="el-GR" sz="2400" dirty="0" smtClean="0"/>
              <a:t>κανένα λόγο να τους θαυμάζουν.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928818"/>
          </a:xfrm>
        </p:spPr>
        <p:txBody>
          <a:bodyPr>
            <a:normAutofit fontScale="90000"/>
          </a:bodyPr>
          <a:lstStyle/>
          <a:p>
            <a:r>
              <a:rPr lang="el-GR" sz="3100" dirty="0" smtClean="0"/>
              <a:t> Θεωρεί τη δυναμική που προκύπτει από την αμφισβήτηση των νέων ζημιογόνα ή ωφέλιμη για την κοινωνική πρόοδο;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3136594"/>
          </a:xfrm>
        </p:spPr>
        <p:txBody>
          <a:bodyPr/>
          <a:lstStyle/>
          <a:p>
            <a:r>
              <a:rPr lang="el-GR" dirty="0" smtClean="0"/>
              <a:t>Βρίσκει </a:t>
            </a:r>
            <a:r>
              <a:rPr lang="el-GR" dirty="0" smtClean="0"/>
              <a:t>ωφέλιμο </a:t>
            </a:r>
            <a:r>
              <a:rPr lang="el-GR" dirty="0" smtClean="0"/>
              <a:t>για </a:t>
            </a:r>
            <a:r>
              <a:rPr lang="el-GR" dirty="0" smtClean="0"/>
              <a:t>την </a:t>
            </a:r>
            <a:r>
              <a:rPr lang="el-GR" dirty="0" smtClean="0"/>
              <a:t>κοινωνική πρόοδο το γεγονός ότι οι νέοι έχουν αναλάβει τα ηνία της </a:t>
            </a:r>
            <a:r>
              <a:rPr lang="el-GR" dirty="0" smtClean="0"/>
              <a:t>κοινωνίας. </a:t>
            </a:r>
            <a:endParaRPr lang="el-GR" dirty="0" smtClean="0"/>
          </a:p>
          <a:p>
            <a:r>
              <a:rPr lang="el-GR" dirty="0" smtClean="0"/>
              <a:t>Θα φέρουν νέες ιδέες και θα την απαλλάξουν από την </a:t>
            </a:r>
            <a:r>
              <a:rPr lang="el-GR" dirty="0" smtClean="0"/>
              <a:t>ένδεια.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Ποιες μορφές πρέπει να λαμβάνει η αμφισβήτηση, κατά τη γνώμη </a:t>
            </a:r>
            <a:r>
              <a:rPr lang="el-GR" sz="2400" dirty="0" smtClean="0"/>
              <a:t>σας, </a:t>
            </a:r>
            <a:r>
              <a:rPr lang="el-GR" sz="2400" dirty="0" smtClean="0"/>
              <a:t>ώστε να οδηγεί στην πρόοδο (π.χ. καλοπροαίρετη, εποικοδομητική, χωρίς όρια κτλ);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αμφισβήτηση για να οδηγήσει στην πρόοδο πρέπει να είναι </a:t>
            </a:r>
            <a:r>
              <a:rPr lang="el-GR" dirty="0" smtClean="0"/>
              <a:t>εποικοδομητική. </a:t>
            </a:r>
            <a:endParaRPr lang="el-GR" dirty="0" smtClean="0"/>
          </a:p>
          <a:p>
            <a:r>
              <a:rPr lang="el-GR" dirty="0" smtClean="0"/>
              <a:t>Το καλύτερο είναι να αμφισβητούμε έννοιες με σκοπό να διευρύνουμε τους ορίζοντές μας και να αναπτύξουμε το πνεύμα μας. </a:t>
            </a:r>
          </a:p>
          <a:p>
            <a:r>
              <a:rPr lang="el-GR" dirty="0" smtClean="0"/>
              <a:t>Να μην δεχόμαστε έτσι απλά όσα μας προβάλλει η κοινωνία αλλά να ψάχνουμε την δική μας αλήθεια με ορθή σκέψη και </a:t>
            </a:r>
            <a:r>
              <a:rPr lang="el-GR" dirty="0" smtClean="0"/>
              <a:t>κρίση. 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400" dirty="0" smtClean="0"/>
              <a:t>                                               </a:t>
            </a:r>
            <a:r>
              <a:rPr lang="el-GR" sz="3100" dirty="0" smtClean="0"/>
              <a:t>ΚΕΙΜΕΝΟ 3</a:t>
            </a:r>
            <a:r>
              <a:rPr lang="en-US" sz="3100" dirty="0" smtClean="0"/>
              <a:t> </a:t>
            </a:r>
            <a:r>
              <a:rPr lang="el-GR" sz="3100" dirty="0" smtClean="0"/>
              <a:t>  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                                                 </a:t>
            </a:r>
            <a:r>
              <a:rPr lang="en-US" sz="2400" dirty="0" smtClean="0"/>
              <a:t>Black Days 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Ποιο περιεχόμενο δίνουν στην αμφισβήτηση οι παραπάνω στίχοι(πολιτικό, κοινωνικό, θρησκευτικό κτλ);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52856"/>
          </a:xfrm>
        </p:spPr>
        <p:txBody>
          <a:bodyPr/>
          <a:lstStyle/>
          <a:p>
            <a:pPr algn="ctr"/>
            <a:r>
              <a:rPr lang="el-GR" dirty="0" smtClean="0"/>
              <a:t>Ο αρθρογράφος αμφισβητεί την θέση που έχει η θρησκεία στη ζωή μας, γιατί θεωρεί ότι καταδικάζει  την ελεύθερη σκέψη της κριτικής και του λόγου.</a:t>
            </a:r>
          </a:p>
          <a:p>
            <a:pPr algn="ctr"/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700" dirty="0" smtClean="0"/>
              <a:t>Ποια «παραδεγμένα» </a:t>
            </a:r>
            <a:br>
              <a:rPr lang="el-GR" sz="2700" dirty="0" smtClean="0"/>
            </a:br>
            <a:r>
              <a:rPr lang="el-GR" sz="2700" dirty="0" smtClean="0"/>
              <a:t>αμφισβητούνται; Συμφωνείτε; Θέλετε μήπως να προσθέσετε </a:t>
            </a:r>
            <a:br>
              <a:rPr lang="el-GR" sz="2700" dirty="0" smtClean="0"/>
            </a:br>
            <a:r>
              <a:rPr lang="el-GR" sz="2700" dirty="0" smtClean="0"/>
              <a:t>κι άλλα στον κατάλογο;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r>
              <a:rPr lang="el-GR" sz="2400" dirty="0" smtClean="0"/>
              <a:t>Ο στιχουργός αμφισβητεί  τη δομή της κοινωνίας </a:t>
            </a:r>
            <a:r>
              <a:rPr lang="en-US" sz="2400" dirty="0" smtClean="0"/>
              <a:t>“</a:t>
            </a:r>
            <a:r>
              <a:rPr lang="el-GR" sz="2400" dirty="0" smtClean="0"/>
              <a:t>οι </a:t>
            </a:r>
            <a:r>
              <a:rPr lang="el-GR" sz="2400" dirty="0" smtClean="0"/>
              <a:t>λαοί σιωπούν μπροστά στους </a:t>
            </a:r>
            <a:r>
              <a:rPr lang="el-GR" sz="2400" dirty="0" smtClean="0"/>
              <a:t>καπιταλιστές</a:t>
            </a:r>
            <a:r>
              <a:rPr lang="en-US" sz="2400" dirty="0" smtClean="0"/>
              <a:t>”</a:t>
            </a:r>
            <a:r>
              <a:rPr lang="el-GR" sz="2400" dirty="0" smtClean="0"/>
              <a:t> </a:t>
            </a:r>
            <a:r>
              <a:rPr lang="el-GR" sz="2400" dirty="0" smtClean="0"/>
              <a:t>και  τα δόγματα της εκκλησίας  που καταδικάζουν την ελευθερία των ανθρώπων. </a:t>
            </a:r>
          </a:p>
          <a:p>
            <a:r>
              <a:rPr lang="el-GR" sz="2400" dirty="0" smtClean="0"/>
              <a:t>Η γνώμη του στιχουργού </a:t>
            </a:r>
            <a:r>
              <a:rPr lang="el-GR" sz="2400" dirty="0" smtClean="0"/>
              <a:t>μ</a:t>
            </a:r>
            <a:r>
              <a:rPr lang="el-GR" sz="2400" dirty="0"/>
              <a:t>ά</a:t>
            </a:r>
            <a:r>
              <a:rPr lang="el-GR" sz="2400" dirty="0" smtClean="0"/>
              <a:t>ς </a:t>
            </a:r>
            <a:r>
              <a:rPr lang="el-GR" sz="2400" dirty="0" smtClean="0"/>
              <a:t>βρίσκει </a:t>
            </a:r>
            <a:r>
              <a:rPr lang="el-GR" sz="2400" dirty="0" smtClean="0"/>
              <a:t>σύμφωνους.</a:t>
            </a:r>
            <a:endParaRPr lang="el-GR" sz="2400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489</Words>
  <Application>Microsoft Office PowerPoint</Application>
  <PresentationFormat>On-screen Show (4:3)</PresentationFormat>
  <Paragraphs>38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Ροή</vt:lpstr>
      <vt:lpstr>   </vt:lpstr>
      <vt:lpstr>Μπορείτε να προσθέσετε άλλους, δικούς σας λόγους που ωθούν τους νέους στην αμφισβήτηση (κοινωνικούς, ψυχολογικούς, βιολογικούς κτλ.);</vt:lpstr>
      <vt:lpstr>         Πώς ορίζει ο συγγραφέας την αμφισβήτηση (παράγραφος 10, με έντονα  γράμματα) και κάτω από ποια προϋπόθεση τη θεωρεί γόνιμη; </vt:lpstr>
      <vt:lpstr>Σε ποιους χώρους, σύμφωνα με το Ν. Δήμου πρέπει να ευδοκιμεί η αμφισβήτηση; Συμφωνείτε;  </vt:lpstr>
      <vt:lpstr>                         ΚΕΙΜΕΝΟ 2 Διάλογος δύο γενεών, Προσπάθεια για κάποια συνεννόηση Πώς αντιμετωπίζει ο Ευάγγ. Παπανούτσος την αμφισβήτηση των νέων; </vt:lpstr>
      <vt:lpstr> Θεωρεί τη δυναμική που προκύπτει από την αμφισβήτηση των νέων ζημιογόνα ή ωφέλιμη για την κοινωνική πρόοδο; </vt:lpstr>
      <vt:lpstr>Ποιες μορφές πρέπει να λαμβάνει η αμφισβήτηση, κατά τη γνώμη σας, ώστε να οδηγεί στην πρόοδο (π.χ. καλοπροαίρετη, εποικοδομητική, χωρίς όρια κτλ);</vt:lpstr>
      <vt:lpstr>                                               ΚΕΙΜΕΝΟ 3                                                     Black Days  Ποιο περιεχόμενο δίνουν στην αμφισβήτηση οι παραπάνω στίχοι(πολιτικό, κοινωνικό, θρησκευτικό κτλ);</vt:lpstr>
      <vt:lpstr>Ποια «παραδεγμένα»  αμφισβητούνται; Συμφωνείτε; Θέλετε μήπως να προσθέσετε  κι άλλα στον κατάλογο; </vt:lpstr>
      <vt:lpstr>ΚΑΤΕΡΙΝΑ Τ. ΜΑΡΙΑ Τ. ΑΝΝΑ Σ. ΙΩΑΝΝΑ Σ. ΜΑΡΙΤΑ Τ.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user</dc:creator>
  <cp:lastModifiedBy>Antonis Michailidis</cp:lastModifiedBy>
  <cp:revision>17</cp:revision>
  <dcterms:created xsi:type="dcterms:W3CDTF">2015-10-30T09:24:53Z</dcterms:created>
  <dcterms:modified xsi:type="dcterms:W3CDTF">2015-11-08T17:37:03Z</dcterms:modified>
</cp:coreProperties>
</file>