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57" r:id="rId3"/>
    <p:sldId id="258" r:id="rId4"/>
    <p:sldId id="256" r:id="rId5"/>
    <p:sldId id="259" r:id="rId6"/>
    <p:sldId id="260" r:id="rId7"/>
    <p:sldId id="261" r:id="rId8"/>
    <p:sldId id="262" r:id="rId9"/>
    <p:sldId id="263"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02A2F22D-F468-4132-9DAE-E65468F237C0}" type="datetimeFigureOut">
              <a:rPr lang="el-GR" smtClean="0"/>
              <a:t>8/11/2015</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2FBDAE2-D6F5-4A64-A636-6A78D058F62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2A2F22D-F468-4132-9DAE-E65468F237C0}" type="datetimeFigureOut">
              <a:rPr lang="el-GR" smtClean="0"/>
              <a:t>8/11/2015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2FBDAE2-D6F5-4A64-A636-6A78D058F62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2A2F22D-F468-4132-9DAE-E65468F237C0}" type="datetimeFigureOut">
              <a:rPr lang="el-GR" smtClean="0"/>
              <a:t>8/11/2015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2FBDAE2-D6F5-4A64-A636-6A78D058F62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02A2F22D-F468-4132-9DAE-E65468F237C0}" type="datetimeFigureOut">
              <a:rPr lang="el-GR" smtClean="0"/>
              <a:t>8/11/2015</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02FBDAE2-D6F5-4A64-A636-6A78D058F62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02A2F22D-F468-4132-9DAE-E65468F237C0}" type="datetimeFigureOut">
              <a:rPr lang="el-GR" smtClean="0"/>
              <a:t>8/11/2015</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02FBDAE2-D6F5-4A64-A636-6A78D058F623}" type="slidenum">
              <a:rPr lang="el-GR" smtClean="0"/>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02A2F22D-F468-4132-9DAE-E65468F237C0}" type="datetimeFigureOut">
              <a:rPr lang="el-GR" smtClean="0"/>
              <a:t>8/11/2015</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02FBDAE2-D6F5-4A64-A636-6A78D058F62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02A2F22D-F468-4132-9DAE-E65468F237C0}" type="datetimeFigureOut">
              <a:rPr lang="el-GR" smtClean="0"/>
              <a:t>8/11/2015</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02FBDAE2-D6F5-4A64-A636-6A78D058F623}"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2A2F22D-F468-4132-9DAE-E65468F237C0}" type="datetimeFigureOut">
              <a:rPr lang="el-GR" smtClean="0"/>
              <a:t>8/11/2015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2FBDAE2-D6F5-4A64-A636-6A78D058F62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02A2F22D-F468-4132-9DAE-E65468F237C0}" type="datetimeFigureOut">
              <a:rPr lang="el-GR" smtClean="0"/>
              <a:t>8/11/2015</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02FBDAE2-D6F5-4A64-A636-6A78D058F62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02A2F22D-F468-4132-9DAE-E65468F237C0}" type="datetimeFigureOut">
              <a:rPr lang="el-GR" smtClean="0"/>
              <a:t>8/11/2015</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02FBDAE2-D6F5-4A64-A636-6A78D058F623}"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02A2F22D-F468-4132-9DAE-E65468F237C0}" type="datetimeFigureOut">
              <a:rPr lang="el-GR" smtClean="0"/>
              <a:t>8/11/2015</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02FBDAE2-D6F5-4A64-A636-6A78D058F623}"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2A2F22D-F468-4132-9DAE-E65468F237C0}" type="datetimeFigureOut">
              <a:rPr lang="el-GR" smtClean="0"/>
              <a:t>8/11/2015</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2FBDAE2-D6F5-4A64-A636-6A78D058F623}"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i="1" u="sng" dirty="0" smtClean="0"/>
              <a:t>Ομάδα 4</a:t>
            </a:r>
            <a:r>
              <a:rPr lang="el-GR" b="1" i="1" u="sng" baseline="30000" dirty="0" smtClean="0"/>
              <a:t>η</a:t>
            </a:r>
            <a:r>
              <a:rPr lang="el-GR" b="1" i="1" u="sng" dirty="0" smtClean="0"/>
              <a:t> </a:t>
            </a:r>
            <a:endParaRPr lang="el-GR" b="1" i="1" u="sng" dirty="0"/>
          </a:p>
        </p:txBody>
      </p:sp>
      <p:sp>
        <p:nvSpPr>
          <p:cNvPr id="3" name="2 - Θέση περιεχομένου"/>
          <p:cNvSpPr>
            <a:spLocks noGrp="1"/>
          </p:cNvSpPr>
          <p:nvPr>
            <p:ph idx="1"/>
          </p:nvPr>
        </p:nvSpPr>
        <p:spPr/>
        <p:txBody>
          <a:bodyPr/>
          <a:lstStyle/>
          <a:p>
            <a:pPr>
              <a:buNone/>
            </a:pPr>
            <a:r>
              <a:rPr lang="el-GR" dirty="0" smtClean="0"/>
              <a:t>Τ. </a:t>
            </a:r>
            <a:r>
              <a:rPr lang="el-GR" dirty="0" smtClean="0"/>
              <a:t>Διονύσης </a:t>
            </a:r>
          </a:p>
          <a:p>
            <a:pPr>
              <a:buNone/>
            </a:pPr>
            <a:r>
              <a:rPr lang="el-GR" dirty="0" smtClean="0"/>
              <a:t>          </a:t>
            </a:r>
          </a:p>
          <a:p>
            <a:pPr>
              <a:buNone/>
            </a:pPr>
            <a:r>
              <a:rPr lang="el-GR" dirty="0" smtClean="0"/>
              <a:t>            </a:t>
            </a:r>
            <a:r>
              <a:rPr lang="el-GR" dirty="0" smtClean="0"/>
              <a:t>Χ. </a:t>
            </a:r>
            <a:r>
              <a:rPr lang="el-GR" dirty="0" smtClean="0"/>
              <a:t>Νατάσα       </a:t>
            </a:r>
          </a:p>
          <a:p>
            <a:pPr>
              <a:buNone/>
            </a:pPr>
            <a:endParaRPr lang="el-GR" dirty="0" smtClean="0"/>
          </a:p>
          <a:p>
            <a:pPr>
              <a:buNone/>
            </a:pPr>
            <a:r>
              <a:rPr lang="el-GR" dirty="0" smtClean="0"/>
              <a:t>Φ. </a:t>
            </a:r>
            <a:r>
              <a:rPr lang="el-GR" dirty="0" smtClean="0"/>
              <a:t>Μιχάλης</a:t>
            </a:r>
          </a:p>
          <a:p>
            <a:pPr>
              <a:buNone/>
            </a:pPr>
            <a:r>
              <a:rPr lang="el-GR" dirty="0" smtClean="0"/>
              <a:t> </a:t>
            </a:r>
          </a:p>
          <a:p>
            <a:pPr>
              <a:buNone/>
            </a:pPr>
            <a:r>
              <a:rPr lang="el-GR" dirty="0" smtClean="0"/>
              <a:t>            </a:t>
            </a:r>
            <a:r>
              <a:rPr lang="el-GR" dirty="0" smtClean="0"/>
              <a:t>Σ. </a:t>
            </a:r>
            <a:r>
              <a:rPr lang="el-GR" dirty="0" smtClean="0"/>
              <a:t>Νανά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i="1" u="sng" dirty="0" smtClean="0"/>
              <a:t>Αμφιβολίας </a:t>
            </a:r>
            <a:r>
              <a:rPr lang="el-GR" b="1" i="1" u="sng" dirty="0" err="1" smtClean="0"/>
              <a:t>Εγκώμιον</a:t>
            </a:r>
            <a:endParaRPr lang="el-GR" b="1" i="1" u="sng" dirty="0"/>
          </a:p>
        </p:txBody>
      </p:sp>
      <p:sp>
        <p:nvSpPr>
          <p:cNvPr id="3" name="2 - Θέση περιεχομένου"/>
          <p:cNvSpPr>
            <a:spLocks noGrp="1"/>
          </p:cNvSpPr>
          <p:nvPr>
            <p:ph idx="1"/>
          </p:nvPr>
        </p:nvSpPr>
        <p:spPr>
          <a:xfrm>
            <a:off x="500034" y="1428736"/>
            <a:ext cx="8229600" cy="4572000"/>
          </a:xfrm>
        </p:spPr>
        <p:txBody>
          <a:bodyPr>
            <a:normAutofit/>
          </a:bodyPr>
          <a:lstStyle/>
          <a:p>
            <a:r>
              <a:rPr lang="el-GR" dirty="0" smtClean="0"/>
              <a:t>Είναι ένα απόσπασμα από το δοκίμιο του Νίκου Δήμου.</a:t>
            </a:r>
          </a:p>
          <a:p>
            <a:r>
              <a:rPr lang="el-GR" dirty="0" smtClean="0"/>
              <a:t>Η γλώσσα του κειμένου είναι </a:t>
            </a:r>
          </a:p>
          <a:p>
            <a:pPr>
              <a:buNone/>
            </a:pPr>
            <a:r>
              <a:rPr lang="el-GR" dirty="0" smtClean="0"/>
              <a:t> απλή , λιτή και αναφορική.</a:t>
            </a:r>
          </a:p>
          <a:p>
            <a:pPr>
              <a:buNone/>
            </a:pPr>
            <a:r>
              <a:rPr lang="el-GR" dirty="0" smtClean="0"/>
              <a:t>                         </a:t>
            </a:r>
          </a:p>
        </p:txBody>
      </p:sp>
      <p:pic>
        <p:nvPicPr>
          <p:cNvPr id="7170" name="Picture 2" descr="http://evangelou-jason.gr/images/stories/books/websized/amfibolias-egkwmion.jpg"/>
          <p:cNvPicPr>
            <a:picLocks noChangeAspect="1" noChangeArrowheads="1"/>
          </p:cNvPicPr>
          <p:nvPr/>
        </p:nvPicPr>
        <p:blipFill>
          <a:blip r:embed="rId2"/>
          <a:srcRect/>
          <a:stretch>
            <a:fillRect/>
          </a:stretch>
        </p:blipFill>
        <p:spPr bwMode="auto">
          <a:xfrm>
            <a:off x="6357950" y="3428976"/>
            <a:ext cx="2571768" cy="3248549"/>
          </a:xfrm>
          <a:prstGeom prst="rect">
            <a:avLst/>
          </a:prstGeom>
          <a:noFill/>
        </p:spPr>
      </p:pic>
      <p:pic>
        <p:nvPicPr>
          <p:cNvPr id="7172" name="Picture 4" descr="http://i1.wp.com/antikleidi.com/wp-content/uploads/2013/09/Question-mark-.jpg"/>
          <p:cNvPicPr>
            <a:picLocks noChangeAspect="1" noChangeArrowheads="1"/>
          </p:cNvPicPr>
          <p:nvPr/>
        </p:nvPicPr>
        <p:blipFill>
          <a:blip r:embed="rId3"/>
          <a:srcRect/>
          <a:stretch>
            <a:fillRect/>
          </a:stretch>
        </p:blipFill>
        <p:spPr bwMode="auto">
          <a:xfrm>
            <a:off x="357158" y="4143380"/>
            <a:ext cx="1857379" cy="2476505"/>
          </a:xfrm>
          <a:prstGeom prst="rect">
            <a:avLst/>
          </a:prstGeom>
          <a:noFill/>
        </p:spPr>
      </p:pic>
      <p:pic>
        <p:nvPicPr>
          <p:cNvPr id="7174" name="Picture 6" descr="http://1.bp.blogspot.com/-8FHy2Eq6E5I/TpaUklKRUUI/AAAAAAAANow/AtmDiHJ0it8/s1600/%25CF%2588%25CE%25B5%25CE%25BC%25CE%25B1.jpg"/>
          <p:cNvPicPr>
            <a:picLocks noChangeAspect="1" noChangeArrowheads="1"/>
          </p:cNvPicPr>
          <p:nvPr/>
        </p:nvPicPr>
        <p:blipFill>
          <a:blip r:embed="rId4"/>
          <a:srcRect/>
          <a:stretch>
            <a:fillRect/>
          </a:stretch>
        </p:blipFill>
        <p:spPr bwMode="auto">
          <a:xfrm>
            <a:off x="3143240" y="3974814"/>
            <a:ext cx="2662225" cy="273633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u="sng" dirty="0" smtClean="0"/>
              <a:t>Λίγα λόγια για το κείμενο.</a:t>
            </a:r>
            <a:endParaRPr lang="el-GR" b="1" i="1" u="sng" dirty="0"/>
          </a:p>
        </p:txBody>
      </p:sp>
      <p:sp>
        <p:nvSpPr>
          <p:cNvPr id="3" name="2 - Θέση περιεχομένου"/>
          <p:cNvSpPr>
            <a:spLocks noGrp="1"/>
          </p:cNvSpPr>
          <p:nvPr>
            <p:ph idx="1"/>
          </p:nvPr>
        </p:nvSpPr>
        <p:spPr/>
        <p:txBody>
          <a:bodyPr/>
          <a:lstStyle/>
          <a:p>
            <a:r>
              <a:rPr lang="el-GR" dirty="0" smtClean="0"/>
              <a:t> Το κείμενο κάνει λόγο για την στάση των γονέων απέναντι στο άγνωστο και αντίστοιχα για τη στάση των νέων απέναντι σε αυτό. Από την πλευρά τους οι μεγάλοι ζουν συντηρητικά χωρίς την ανάγκη για αμφισβήτηση σε αντίθεση με τους νέους οι οποίοι αμφισβητούν οτιδήποτε καινούργιο και άγνωστο σε αυτούς.</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6" name="Picture 6" descr="http://www.star.gr/publishingimages/2014/05/300514144853_354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 Τίτλος"/>
          <p:cNvSpPr>
            <a:spLocks noGrp="1"/>
          </p:cNvSpPr>
          <p:nvPr>
            <p:ph type="title"/>
          </p:nvPr>
        </p:nvSpPr>
        <p:spPr>
          <a:xfrm>
            <a:off x="0" y="0"/>
            <a:ext cx="8858280" cy="1666526"/>
          </a:xfrm>
        </p:spPr>
        <p:txBody>
          <a:bodyPr>
            <a:noAutofit/>
          </a:bodyPr>
          <a:lstStyle/>
          <a:p>
            <a:r>
              <a:rPr lang="el-GR" sz="2800" b="1" i="1" dirty="0" smtClean="0"/>
              <a:t>1.</a:t>
            </a:r>
            <a:r>
              <a:rPr lang="el-GR" sz="2800" b="1" i="1" u="sng" dirty="0" smtClean="0"/>
              <a:t>Γιατί σύμφωνα με το συγγραφέα οι νέοι έχουν την τάση να αμφισβητούν ενώ οι </a:t>
            </a:r>
            <a:r>
              <a:rPr lang="el-GR" sz="2800" b="1" i="1" u="sng" smtClean="0"/>
              <a:t>μεγάλοι </a:t>
            </a:r>
            <a:r>
              <a:rPr lang="el-GR" sz="2800" b="1" i="1" u="sng" smtClean="0"/>
              <a:t>όχι;</a:t>
            </a:r>
            <a:endParaRPr lang="el-GR" sz="2800" b="1" i="1" u="sng" dirty="0"/>
          </a:p>
        </p:txBody>
      </p:sp>
      <p:sp>
        <p:nvSpPr>
          <p:cNvPr id="5" name="4 - Θέση περιεχομένου"/>
          <p:cNvSpPr>
            <a:spLocks noGrp="1"/>
          </p:cNvSpPr>
          <p:nvPr>
            <p:ph idx="1"/>
          </p:nvPr>
        </p:nvSpPr>
        <p:spPr>
          <a:xfrm>
            <a:off x="500034" y="1500174"/>
            <a:ext cx="6572296" cy="3143272"/>
          </a:xfrm>
        </p:spPr>
        <p:txBody>
          <a:bodyPr>
            <a:normAutofit/>
          </a:bodyPr>
          <a:lstStyle/>
          <a:p>
            <a:pPr marL="635508" indent="-571500"/>
            <a:r>
              <a:rPr lang="el-GR" i="1" u="sng" dirty="0" smtClean="0">
                <a:solidFill>
                  <a:schemeClr val="accent1">
                    <a:lumMod val="75000"/>
                  </a:schemeClr>
                </a:solidFill>
              </a:rPr>
              <a:t>Οι μεγάλοι</a:t>
            </a:r>
            <a:r>
              <a:rPr lang="el-GR" dirty="0" smtClean="0">
                <a:solidFill>
                  <a:schemeClr val="accent1">
                    <a:lumMod val="75000"/>
                  </a:schemeClr>
                </a:solidFill>
              </a:rPr>
              <a:t>: </a:t>
            </a:r>
          </a:p>
          <a:p>
            <a:pPr marL="635508" indent="-571500"/>
            <a:r>
              <a:rPr lang="el-GR" dirty="0" smtClean="0">
                <a:solidFill>
                  <a:schemeClr val="accent1">
                    <a:lumMod val="75000"/>
                  </a:schemeClr>
                </a:solidFill>
              </a:rPr>
              <a:t>Έχουν έτοιμες απαντήσεις.</a:t>
            </a:r>
          </a:p>
          <a:p>
            <a:pPr marL="635508" indent="-571500"/>
            <a:r>
              <a:rPr lang="el-GR" dirty="0" smtClean="0">
                <a:solidFill>
                  <a:schemeClr val="accent1">
                    <a:lumMod val="75000"/>
                  </a:schemeClr>
                </a:solidFill>
              </a:rPr>
              <a:t>Είναι ώριμοι.</a:t>
            </a:r>
          </a:p>
          <a:p>
            <a:pPr marL="635508" indent="-571500"/>
            <a:r>
              <a:rPr lang="el-GR" dirty="0" smtClean="0">
                <a:solidFill>
                  <a:schemeClr val="accent1">
                    <a:lumMod val="75000"/>
                  </a:schemeClr>
                </a:solidFill>
              </a:rPr>
              <a:t>Αποφεύγουν το δύσκολο τρόπο ζωής.</a:t>
            </a:r>
          </a:p>
          <a:p>
            <a:pPr marL="635508" indent="-571500"/>
            <a:endParaRPr lang="el-GR" dirty="0" smtClean="0"/>
          </a:p>
          <a:p>
            <a:pPr marL="635508" indent="-571500"/>
            <a:endParaRPr lang="el-GR" dirty="0" smtClean="0"/>
          </a:p>
          <a:p>
            <a:pPr marL="635508" indent="-571500"/>
            <a:endParaRPr lang="el-GR" dirty="0"/>
          </a:p>
        </p:txBody>
      </p:sp>
      <p:sp>
        <p:nvSpPr>
          <p:cNvPr id="20482" name="AutoShape 2" descr="xeria.kar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http://staging.real.gr/Files/Articles/Photo/550_334_294366.jpg"/>
          <p:cNvPicPr>
            <a:picLocks noChangeAspect="1" noChangeArrowheads="1"/>
          </p:cNvPicPr>
          <p:nvPr/>
        </p:nvPicPr>
        <p:blipFill>
          <a:blip r:embed="rId2"/>
          <a:srcRect/>
          <a:stretch>
            <a:fillRect/>
          </a:stretch>
        </p:blipFill>
        <p:spPr bwMode="auto">
          <a:xfrm>
            <a:off x="571472" y="1428736"/>
            <a:ext cx="7854634" cy="5214974"/>
          </a:xfrm>
          <a:prstGeom prst="rect">
            <a:avLst/>
          </a:prstGeom>
          <a:noFill/>
        </p:spPr>
      </p:pic>
      <p:sp>
        <p:nvSpPr>
          <p:cNvPr id="2" name="1 - Τίτλος"/>
          <p:cNvSpPr>
            <a:spLocks noGrp="1"/>
          </p:cNvSpPr>
          <p:nvPr>
            <p:ph type="title"/>
          </p:nvPr>
        </p:nvSpPr>
        <p:spPr>
          <a:xfrm>
            <a:off x="0" y="142852"/>
            <a:ext cx="8686800" cy="1399032"/>
          </a:xfrm>
        </p:spPr>
        <p:txBody>
          <a:bodyPr>
            <a:normAutofit/>
          </a:bodyPr>
          <a:lstStyle/>
          <a:p>
            <a:r>
              <a:rPr lang="el-GR" sz="2800" b="1" i="1" dirty="0" smtClean="0">
                <a:ln w="6350">
                  <a:solidFill>
                    <a:srgbClr val="FF388C">
                      <a:shade val="43000"/>
                    </a:srgbClr>
                  </a:solidFill>
                </a:ln>
                <a:solidFill>
                  <a:srgbClr val="FF388C">
                    <a:tint val="83000"/>
                    <a:satMod val="150000"/>
                  </a:srgbClr>
                </a:solidFill>
              </a:rPr>
              <a:t>1.</a:t>
            </a:r>
            <a:r>
              <a:rPr lang="el-GR" sz="2800" b="1" i="1" u="sng" dirty="0" smtClean="0">
                <a:ln w="6350">
                  <a:solidFill>
                    <a:srgbClr val="FF388C">
                      <a:shade val="43000"/>
                    </a:srgbClr>
                  </a:solidFill>
                </a:ln>
                <a:solidFill>
                  <a:srgbClr val="FF388C">
                    <a:tint val="83000"/>
                    <a:satMod val="150000"/>
                  </a:srgbClr>
                </a:solidFill>
              </a:rPr>
              <a:t>Γιατί σύμφωνα με το συγγραφέα οι νέοι έχουν την τάση να αμφισβητούν ενώ οι μεγάλοι όχι?</a:t>
            </a:r>
            <a:endParaRPr lang="el-GR" dirty="0"/>
          </a:p>
        </p:txBody>
      </p:sp>
      <p:sp>
        <p:nvSpPr>
          <p:cNvPr id="3" name="2 - Θέση περιεχομένου"/>
          <p:cNvSpPr>
            <a:spLocks noGrp="1"/>
          </p:cNvSpPr>
          <p:nvPr>
            <p:ph idx="1"/>
          </p:nvPr>
        </p:nvSpPr>
        <p:spPr/>
        <p:txBody>
          <a:bodyPr/>
          <a:lstStyle/>
          <a:p>
            <a:pPr marL="635508" indent="-571500"/>
            <a:r>
              <a:rPr lang="el-GR" i="1" u="sng" dirty="0" smtClean="0">
                <a:solidFill>
                  <a:schemeClr val="accent1">
                    <a:lumMod val="75000"/>
                  </a:schemeClr>
                </a:solidFill>
              </a:rPr>
              <a:t>Τα παιδιά</a:t>
            </a:r>
            <a:r>
              <a:rPr lang="el-GR" dirty="0" smtClean="0">
                <a:solidFill>
                  <a:schemeClr val="accent1">
                    <a:lumMod val="75000"/>
                  </a:schemeClr>
                </a:solidFill>
              </a:rPr>
              <a:t>:</a:t>
            </a:r>
          </a:p>
          <a:p>
            <a:pPr marL="635508" indent="-571500"/>
            <a:r>
              <a:rPr lang="el-GR" dirty="0" smtClean="0">
                <a:solidFill>
                  <a:schemeClr val="accent1">
                    <a:lumMod val="75000"/>
                  </a:schemeClr>
                </a:solidFill>
              </a:rPr>
              <a:t>Μεγαλώνουν στον ασφαλή κύκλο της οικογένειας.</a:t>
            </a:r>
          </a:p>
          <a:p>
            <a:pPr marL="635508" indent="-571500"/>
            <a:r>
              <a:rPr lang="el-GR" dirty="0" smtClean="0">
                <a:solidFill>
                  <a:schemeClr val="accent1">
                    <a:lumMod val="75000"/>
                  </a:schemeClr>
                </a:solidFill>
              </a:rPr>
              <a:t>Είναι αφελής.</a:t>
            </a:r>
          </a:p>
          <a:p>
            <a:pPr marL="635508" indent="-571500"/>
            <a:r>
              <a:rPr lang="el-GR" dirty="0" smtClean="0">
                <a:solidFill>
                  <a:schemeClr val="accent1">
                    <a:lumMod val="75000"/>
                  </a:schemeClr>
                </a:solidFill>
              </a:rPr>
              <a:t>Δεν έχουν το άγχος του θανάτου</a:t>
            </a:r>
            <a:r>
              <a:rPr lang="el-GR" b="1" dirty="0" smtClean="0">
                <a:solidFill>
                  <a:schemeClr val="bg1"/>
                </a:solidFill>
              </a:rPr>
              <a:t>.</a:t>
            </a:r>
          </a:p>
          <a:p>
            <a:pPr>
              <a:buNone/>
            </a:pPr>
            <a:endParaRPr lang="el-GR" dirty="0"/>
          </a:p>
        </p:txBody>
      </p:sp>
      <p:sp>
        <p:nvSpPr>
          <p:cNvPr id="5122" name="AutoShape 2" descr="http://symvstathmos.files.wordpress.com/2013/08/xeria-kardia.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5124" name="AutoShape 4" descr="http://symvstathmos.files.wordpress.com/2013/08/xeria-kardia.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5126" name="AutoShape 6" descr="http://symvstathmos.files.wordpress.com/2013/08/xeria-kardia.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2071678"/>
          </a:xfrm>
        </p:spPr>
        <p:txBody>
          <a:bodyPr>
            <a:normAutofit fontScale="90000"/>
          </a:bodyPr>
          <a:lstStyle/>
          <a:p>
            <a:r>
              <a:rPr lang="el-GR" dirty="0" smtClean="0"/>
              <a:t/>
            </a:r>
            <a:br>
              <a:rPr lang="el-GR" dirty="0" smtClean="0"/>
            </a:br>
            <a:r>
              <a:rPr lang="el-GR" sz="4400" dirty="0" smtClean="0"/>
              <a:t> </a:t>
            </a:r>
            <a:r>
              <a:rPr lang="el-GR" sz="2700" b="1" i="1" u="sng" dirty="0" smtClean="0"/>
              <a:t>2. Μπορείτε να προσθέσετε άλλους, δικούς σας λόγους, που ωθούν τους νέους στην </a:t>
            </a:r>
            <a:r>
              <a:rPr lang="el-GR" sz="2700" b="1" i="1" u="sng" dirty="0" smtClean="0"/>
              <a:t>αμφισβήτηση; </a:t>
            </a:r>
            <a:r>
              <a:rPr lang="el-GR" sz="2700" b="1" i="1" u="sng" dirty="0" smtClean="0"/>
              <a:t>(κοινωνικούς, ψυχολογικούς, βιολογικούς κτλ.) </a:t>
            </a:r>
            <a:r>
              <a:rPr lang="el-GR" sz="3100" dirty="0" smtClean="0"/>
              <a:t/>
            </a:r>
            <a:br>
              <a:rPr lang="el-GR" sz="3100" dirty="0" smtClean="0"/>
            </a:br>
            <a:endParaRPr lang="el-GR" sz="3100" dirty="0"/>
          </a:p>
        </p:txBody>
      </p:sp>
      <p:sp>
        <p:nvSpPr>
          <p:cNvPr id="3" name="2 - Θέση περιεχομένου"/>
          <p:cNvSpPr>
            <a:spLocks noGrp="1"/>
          </p:cNvSpPr>
          <p:nvPr>
            <p:ph idx="1"/>
          </p:nvPr>
        </p:nvSpPr>
        <p:spPr>
          <a:xfrm>
            <a:off x="428596" y="2071678"/>
            <a:ext cx="8229600" cy="4572000"/>
          </a:xfrm>
        </p:spPr>
        <p:txBody>
          <a:bodyPr/>
          <a:lstStyle/>
          <a:p>
            <a:r>
              <a:rPr lang="el-GR" dirty="0" smtClean="0"/>
              <a:t>Αυθορμητισμός</a:t>
            </a:r>
          </a:p>
          <a:p>
            <a:r>
              <a:rPr lang="el-GR" dirty="0" smtClean="0"/>
              <a:t>Βιολογική ανάπτυξη οδηγεί στην ανάγκη για επανάσταση απέναντι στο κατεστημένο.</a:t>
            </a:r>
          </a:p>
          <a:p>
            <a:r>
              <a:rPr lang="el-GR" dirty="0" smtClean="0"/>
              <a:t>Ανάγκη για ανεξαρτησία.</a:t>
            </a:r>
          </a:p>
          <a:p>
            <a:r>
              <a:rPr lang="el-GR" dirty="0" smtClean="0"/>
              <a:t>Ψυχική καταπίεση  εξαιτίας των στερεοτύπων που προβάλλονται από την κοινωνία.</a:t>
            </a:r>
          </a:p>
          <a:p>
            <a:r>
              <a:rPr lang="el-GR" dirty="0" smtClean="0"/>
              <a:t>Ψυχολογία των νέων.</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85728"/>
            <a:ext cx="9144000" cy="1399032"/>
          </a:xfrm>
        </p:spPr>
        <p:txBody>
          <a:bodyPr>
            <a:normAutofit fontScale="90000"/>
          </a:bodyPr>
          <a:lstStyle/>
          <a:p>
            <a:r>
              <a:rPr lang="el-GR" sz="2700" dirty="0" smtClean="0"/>
              <a:t/>
            </a:r>
            <a:br>
              <a:rPr lang="el-GR" sz="2700" dirty="0" smtClean="0"/>
            </a:br>
            <a:r>
              <a:rPr lang="el-GR" sz="2700" b="1" i="1" u="sng" dirty="0" smtClean="0"/>
              <a:t>3. Πως ορίζει ο συγγραφέας την αμφισβήτηση και κάτω από προϋπόθεση τη θεωρεί </a:t>
            </a:r>
            <a:r>
              <a:rPr lang="el-GR" sz="2700" b="1" i="1" u="sng" dirty="0" smtClean="0"/>
              <a:t>γόνιμη;</a:t>
            </a:r>
            <a:r>
              <a:rPr lang="el-GR" b="1" i="1" u="sng" dirty="0" smtClean="0"/>
              <a:t/>
            </a:r>
            <a:br>
              <a:rPr lang="el-GR" b="1" i="1" u="sng" dirty="0" smtClean="0"/>
            </a:br>
            <a:endParaRPr lang="el-GR" b="1" i="1" u="sng" dirty="0"/>
          </a:p>
        </p:txBody>
      </p:sp>
      <p:sp>
        <p:nvSpPr>
          <p:cNvPr id="3" name="2 - Θέση περιεχομένου"/>
          <p:cNvSpPr>
            <a:spLocks noGrp="1"/>
          </p:cNvSpPr>
          <p:nvPr>
            <p:ph idx="1"/>
          </p:nvPr>
        </p:nvSpPr>
        <p:spPr/>
        <p:txBody>
          <a:bodyPr/>
          <a:lstStyle/>
          <a:p>
            <a:r>
              <a:rPr lang="el-GR" dirty="0" smtClean="0"/>
              <a:t> Αμφισβήτηση είναι , η μη παραδοχή του κύρους ή της αξίας που έχει κάποιος κοινωνικός ή πολιτικός θεσμός, ιδεολογία, γνώση , πρόσωπο ή έργο και κλιμακώνεται από την απλή έκφραση διαφωνίας ως την απόρριψη ,το μηδενισμό και τη ρήξη.</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67494"/>
            <a:ext cx="8686800" cy="1399032"/>
          </a:xfrm>
        </p:spPr>
        <p:txBody>
          <a:bodyPr>
            <a:normAutofit/>
          </a:bodyPr>
          <a:lstStyle/>
          <a:p>
            <a:r>
              <a:rPr lang="el-GR" sz="2800" b="1" i="1" u="sng" dirty="0" smtClean="0"/>
              <a:t>3. Πως ορίζει ο συγγραφέας την αμφισβήτηση και κάτω από προϋπόθεση τη θεωρεί </a:t>
            </a:r>
            <a:r>
              <a:rPr lang="el-GR" sz="2800" b="1" i="1" u="sng" dirty="0" smtClean="0"/>
              <a:t>γόνιμη;</a:t>
            </a:r>
            <a:endParaRPr lang="el-GR" sz="2800" dirty="0"/>
          </a:p>
        </p:txBody>
      </p:sp>
      <p:sp>
        <p:nvSpPr>
          <p:cNvPr id="3" name="2 - Θέση περιεχομένου"/>
          <p:cNvSpPr>
            <a:spLocks noGrp="1"/>
          </p:cNvSpPr>
          <p:nvPr>
            <p:ph idx="1"/>
          </p:nvPr>
        </p:nvSpPr>
        <p:spPr/>
        <p:txBody>
          <a:bodyPr/>
          <a:lstStyle/>
          <a:p>
            <a:r>
              <a:rPr lang="el-GR" dirty="0" smtClean="0"/>
              <a:t>Αμφισβήτηση του ελεύθερου, ζωντανού , ανοικτού πνεύματος.</a:t>
            </a:r>
          </a:p>
          <a:p>
            <a:r>
              <a:rPr lang="el-GR" dirty="0" smtClean="0"/>
              <a:t>Αμφισβήτηση του δεδομένου.</a:t>
            </a:r>
          </a:p>
          <a:p>
            <a:r>
              <a:rPr lang="el-GR" dirty="0" smtClean="0"/>
              <a:t>Χρήση κριτικής σκέψης.</a:t>
            </a:r>
          </a:p>
          <a:p>
            <a:r>
              <a:rPr lang="el-GR" dirty="0" smtClean="0"/>
              <a:t>Αναθεωρεί , εξετάζει και κρίνει χωρίς να στέκεται πιστός σε στερεοτυπικές αντιλήψεις.</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500042"/>
            <a:ext cx="8686800" cy="1399032"/>
          </a:xfrm>
        </p:spPr>
        <p:txBody>
          <a:bodyPr>
            <a:normAutofit fontScale="90000"/>
          </a:bodyPr>
          <a:lstStyle/>
          <a:p>
            <a:r>
              <a:rPr lang="el-GR" sz="3600" b="1" i="1" u="sng" dirty="0" smtClean="0"/>
              <a:t>4. Σε ποιους χώρους σύμφωνα με το Ν. Δήμου πρέπει να ευδοκιμεί η αμφισβήτηση;</a:t>
            </a:r>
            <a:r>
              <a:rPr lang="el-GR" sz="3600" b="1" i="1" dirty="0" smtClean="0"/>
              <a:t> </a:t>
            </a:r>
            <a:r>
              <a:rPr lang="el-GR" sz="3600" b="1" i="1" u="sng" dirty="0" smtClean="0"/>
              <a:t>Συμφωνείτε;</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882808"/>
            <a:ext cx="4686304" cy="4572000"/>
          </a:xfrm>
        </p:spPr>
        <p:txBody>
          <a:bodyPr/>
          <a:lstStyle/>
          <a:p>
            <a:r>
              <a:rPr lang="el-GR" dirty="0" smtClean="0"/>
              <a:t>Χώρους επιστήμης</a:t>
            </a:r>
          </a:p>
          <a:p>
            <a:endParaRPr lang="el-GR" dirty="0" smtClean="0"/>
          </a:p>
          <a:p>
            <a:r>
              <a:rPr lang="el-GR" dirty="0" smtClean="0"/>
              <a:t>Κοινωνία </a:t>
            </a:r>
          </a:p>
          <a:p>
            <a:endParaRPr lang="el-GR" dirty="0" smtClean="0"/>
          </a:p>
          <a:p>
            <a:r>
              <a:rPr lang="el-GR" dirty="0" smtClean="0"/>
              <a:t>Πίστης</a:t>
            </a:r>
            <a:endParaRPr lang="el-GR" dirty="0"/>
          </a:p>
        </p:txBody>
      </p:sp>
      <p:pic>
        <p:nvPicPr>
          <p:cNvPr id="1026" name="Picture 2" descr="http://air.news.gr/cov/sc/science_2013_10_4_14_14_8_b2.jpg"/>
          <p:cNvPicPr>
            <a:picLocks noChangeAspect="1" noChangeArrowheads="1"/>
          </p:cNvPicPr>
          <p:nvPr/>
        </p:nvPicPr>
        <p:blipFill>
          <a:blip r:embed="rId2"/>
          <a:srcRect/>
          <a:stretch>
            <a:fillRect/>
          </a:stretch>
        </p:blipFill>
        <p:spPr bwMode="auto">
          <a:xfrm>
            <a:off x="5582092" y="1857364"/>
            <a:ext cx="3561908" cy="2214578"/>
          </a:xfrm>
          <a:prstGeom prst="rect">
            <a:avLst/>
          </a:prstGeom>
          <a:noFill/>
        </p:spPr>
      </p:pic>
      <p:pic>
        <p:nvPicPr>
          <p:cNvPr id="1028" name="Picture 4" descr="http://www.anapnoes.gr/wp-content/uploads/2014/04/5a06a4ce2fa766ed5b0de86ca86c7454.jpg"/>
          <p:cNvPicPr>
            <a:picLocks noChangeAspect="1" noChangeArrowheads="1"/>
          </p:cNvPicPr>
          <p:nvPr/>
        </p:nvPicPr>
        <p:blipFill>
          <a:blip r:embed="rId3"/>
          <a:srcRect/>
          <a:stretch>
            <a:fillRect/>
          </a:stretch>
        </p:blipFill>
        <p:spPr bwMode="auto">
          <a:xfrm>
            <a:off x="3143240" y="3000372"/>
            <a:ext cx="3167042" cy="2375282"/>
          </a:xfrm>
          <a:prstGeom prst="rect">
            <a:avLst/>
          </a:prstGeom>
          <a:noFill/>
        </p:spPr>
      </p:pic>
      <p:sp>
        <p:nvSpPr>
          <p:cNvPr id="1030" name="AutoShape 6" descr="http://olympiada.files.wordpress.com/2014/02/society.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2" name="AutoShape 8" descr="http://olympiada.files.wordpress.com/2014/02/society.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4" name="AutoShape 10" descr="http://olympiada.files.wordpress.com/2014/02/society.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6" name="AutoShape 12" descr="http://olympiada.files.wordpress.com/2014/02/society.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8" name="AutoShape 14" descr="http://olympiada.files.wordpress.com/2014/02/society.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40" name="AutoShape 16" descr="http://olympiada.files.wordpress.com/2014/02/society.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042" name="Picture 18" descr="http://www.tovima.gr/files/1/migratedData/D1997/D1214/1neb6a.gif"/>
          <p:cNvPicPr>
            <a:picLocks noChangeAspect="1" noChangeArrowheads="1"/>
          </p:cNvPicPr>
          <p:nvPr/>
        </p:nvPicPr>
        <p:blipFill>
          <a:blip r:embed="rId4"/>
          <a:srcRect/>
          <a:stretch>
            <a:fillRect/>
          </a:stretch>
        </p:blipFill>
        <p:spPr bwMode="auto">
          <a:xfrm>
            <a:off x="5429256" y="4643446"/>
            <a:ext cx="3515052" cy="2028823"/>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81</TotalTime>
  <Words>315</Words>
  <Application>Microsoft Office PowerPoint</Application>
  <PresentationFormat>On-screen Show (4:3)</PresentationFormat>
  <Paragraphs>45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Century Gothic</vt:lpstr>
      <vt:lpstr>Verdana</vt:lpstr>
      <vt:lpstr>Wingdings 2</vt:lpstr>
      <vt:lpstr>Ζωντάνια</vt:lpstr>
      <vt:lpstr>Ομάδα 4η </vt:lpstr>
      <vt:lpstr>Αμφιβολίας Εγκώμιον</vt:lpstr>
      <vt:lpstr>Λίγα λόγια για το κείμενο.</vt:lpstr>
      <vt:lpstr>1.Γιατί σύμφωνα με το συγγραφέα οι νέοι έχουν την τάση να αμφισβητούν ενώ οι μεγάλοι όχι;</vt:lpstr>
      <vt:lpstr>1.Γιατί σύμφωνα με το συγγραφέα οι νέοι έχουν την τάση να αμφισβητούν ενώ οι μεγάλοι όχι?</vt:lpstr>
      <vt:lpstr>  2. Μπορείτε να προσθέσετε άλλους, δικούς σας λόγους, που ωθούν τους νέους στην αμφισβήτηση; (κοινωνικούς, ψυχολογικούς, βιολογικούς κτλ.)  </vt:lpstr>
      <vt:lpstr> 3. Πως ορίζει ο συγγραφέας την αμφισβήτηση και κάτω από προϋπόθεση τη θεωρεί γόνιμη; </vt:lpstr>
      <vt:lpstr>3. Πως ορίζει ο συγγραφέας την αμφισβήτηση και κάτω από προϋπόθεση τη θεωρεί γόνιμη;</vt:lpstr>
      <vt:lpstr>4. Σε ποιους χώρους σύμφωνα με το Ν. Δήμου πρέπει να ευδοκιμεί η αμφισβήτηση; Συμφωνείτε;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client01</dc:creator>
  <cp:lastModifiedBy>Antonis Michailidis</cp:lastModifiedBy>
  <cp:revision>10</cp:revision>
  <dcterms:created xsi:type="dcterms:W3CDTF">2015-10-30T09:03:09Z</dcterms:created>
  <dcterms:modified xsi:type="dcterms:W3CDTF">2015-11-08T17:14:51Z</dcterms:modified>
</cp:coreProperties>
</file>