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5" r:id="rId3"/>
    <p:sldId id="257" r:id="rId4"/>
    <p:sldId id="262" r:id="rId5"/>
    <p:sldId id="258" r:id="rId6"/>
    <p:sldId id="264" r:id="rId7"/>
    <p:sldId id="266" r:id="rId8"/>
    <p:sldId id="259" r:id="rId9"/>
    <p:sldId id="261" r:id="rId10"/>
    <p:sldId id="267" r:id="rId11"/>
    <p:sldId id="260" r:id="rId12"/>
    <p:sldId id="263" r:id="rId13"/>
    <p:sldId id="268"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EFDB2EE1-6D1F-4D3B-A781-13134BABF13E}" type="datetimeFigureOut">
              <a:rPr lang="el-GR" smtClean="0"/>
              <a:pPr/>
              <a:t>8/11/2015</a:t>
            </a:fld>
            <a:endParaRPr lang="el-GR"/>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3CC4744-A4E5-49E3-BEC6-EDC65291DF9F}"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FDB2EE1-6D1F-4D3B-A781-13134BABF13E}" type="datetimeFigureOut">
              <a:rPr lang="el-GR" smtClean="0"/>
              <a:pPr/>
              <a:t>8/11/2015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CC4744-A4E5-49E3-BEC6-EDC65291DF9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FDB2EE1-6D1F-4D3B-A781-13134BABF13E}" type="datetimeFigureOut">
              <a:rPr lang="el-GR" smtClean="0"/>
              <a:pPr/>
              <a:t>8/11/2015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CC4744-A4E5-49E3-BEC6-EDC65291DF9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EFDB2EE1-6D1F-4D3B-A781-13134BABF13E}" type="datetimeFigureOut">
              <a:rPr lang="el-GR" smtClean="0"/>
              <a:pPr/>
              <a:t>8/11/2015</a:t>
            </a:fld>
            <a:endParaRPr lang="el-GR"/>
          </a:p>
        </p:txBody>
      </p:sp>
      <p:sp>
        <p:nvSpPr>
          <p:cNvPr id="5" name="4 - Θέση υποσέλιδου"/>
          <p:cNvSpPr>
            <a:spLocks noGrp="1"/>
          </p:cNvSpPr>
          <p:nvPr>
            <p:ph type="ftr" sz="quarter" idx="11"/>
          </p:nvPr>
        </p:nvSpPr>
        <p:spPr>
          <a:xfrm>
            <a:off x="457200" y="6480969"/>
            <a:ext cx="4260056" cy="300831"/>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D3CC4744-A4E5-49E3-BEC6-EDC65291DF9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EFDB2EE1-6D1F-4D3B-A781-13134BABF13E}" type="datetimeFigureOut">
              <a:rPr lang="el-GR" smtClean="0"/>
              <a:pPr/>
              <a:t>8/11/2015</a:t>
            </a:fld>
            <a:endParaRPr lang="el-GR"/>
          </a:p>
        </p:txBody>
      </p:sp>
      <p:sp>
        <p:nvSpPr>
          <p:cNvPr id="5" name="4 - Θέση υποσέλιδου"/>
          <p:cNvSpPr>
            <a:spLocks noGrp="1"/>
          </p:cNvSpPr>
          <p:nvPr>
            <p:ph type="ftr" sz="quarter" idx="11"/>
          </p:nvPr>
        </p:nvSpPr>
        <p:spPr>
          <a:xfrm>
            <a:off x="2619376" y="6480969"/>
            <a:ext cx="4260056" cy="300831"/>
          </a:xfrm>
        </p:spPr>
        <p:txBody>
          <a:bodyPr/>
          <a:lstStyle/>
          <a:p>
            <a:endParaRPr lang="el-GR"/>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D3CC4744-A4E5-49E3-BEC6-EDC65291DF9F}" type="slidenum">
              <a:rPr lang="el-GR" smtClean="0"/>
              <a:pPr/>
              <a:t>‹#›</a:t>
            </a:fld>
            <a:endParaRPr lang="el-GR"/>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EFDB2EE1-6D1F-4D3B-A781-13134BABF13E}" type="datetimeFigureOut">
              <a:rPr lang="el-GR" smtClean="0"/>
              <a:pPr/>
              <a:t>8/11/2015</a:t>
            </a:fld>
            <a:endParaRPr lang="el-GR"/>
          </a:p>
        </p:txBody>
      </p:sp>
      <p:sp>
        <p:nvSpPr>
          <p:cNvPr id="6" name="5 - Θέση υποσέλιδου"/>
          <p:cNvSpPr>
            <a:spLocks noGrp="1"/>
          </p:cNvSpPr>
          <p:nvPr>
            <p:ph type="ftr" sz="quarter" idx="11"/>
          </p:nvPr>
        </p:nvSpPr>
        <p:spPr>
          <a:xfrm>
            <a:off x="457200" y="6480969"/>
            <a:ext cx="4260056" cy="301752"/>
          </a:xfrm>
        </p:spPr>
        <p:txBody>
          <a:bodyPr/>
          <a:lstStyle/>
          <a:p>
            <a:endParaRPr lang="el-GR"/>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D3CC4744-A4E5-49E3-BEC6-EDC65291DF9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EFDB2EE1-6D1F-4D3B-A781-13134BABF13E}" type="datetimeFigureOut">
              <a:rPr lang="el-GR" smtClean="0"/>
              <a:pPr/>
              <a:t>8/11/2015</a:t>
            </a:fld>
            <a:endParaRPr lang="el-GR"/>
          </a:p>
        </p:txBody>
      </p:sp>
      <p:sp>
        <p:nvSpPr>
          <p:cNvPr id="8" name="7 - Θέση υποσέλιδου"/>
          <p:cNvSpPr>
            <a:spLocks noGrp="1"/>
          </p:cNvSpPr>
          <p:nvPr>
            <p:ph type="ftr" sz="quarter" idx="11"/>
          </p:nvPr>
        </p:nvSpPr>
        <p:spPr>
          <a:xfrm>
            <a:off x="457200" y="6480969"/>
            <a:ext cx="4261104" cy="301752"/>
          </a:xfrm>
        </p:spPr>
        <p:txBody>
          <a:bodyPr/>
          <a:lstStyle/>
          <a:p>
            <a:endParaRPr lang="el-GR"/>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D3CC4744-A4E5-49E3-BEC6-EDC65291DF9F}"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EFDB2EE1-6D1F-4D3B-A781-13134BABF13E}" type="datetimeFigureOut">
              <a:rPr lang="el-GR" smtClean="0"/>
              <a:pPr/>
              <a:t>8/11/2015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CC4744-A4E5-49E3-BEC6-EDC65291DF9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EFDB2EE1-6D1F-4D3B-A781-13134BABF13E}" type="datetimeFigureOut">
              <a:rPr lang="el-GR" smtClean="0"/>
              <a:pPr/>
              <a:t>8/11/2015</a:t>
            </a:fld>
            <a:endParaRPr lang="el-GR"/>
          </a:p>
        </p:txBody>
      </p:sp>
      <p:sp>
        <p:nvSpPr>
          <p:cNvPr id="3" name="2 - Θέση υποσέλιδου"/>
          <p:cNvSpPr>
            <a:spLocks noGrp="1"/>
          </p:cNvSpPr>
          <p:nvPr>
            <p:ph type="ftr" sz="quarter" idx="11"/>
          </p:nvPr>
        </p:nvSpPr>
        <p:spPr>
          <a:xfrm>
            <a:off x="457200" y="6481890"/>
            <a:ext cx="4260056" cy="300831"/>
          </a:xfrm>
        </p:spPr>
        <p:txBody>
          <a:bodyPr/>
          <a:lstStyle/>
          <a:p>
            <a:endParaRPr lang="el-GR"/>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D3CC4744-A4E5-49E3-BEC6-EDC65291DF9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EFDB2EE1-6D1F-4D3B-A781-13134BABF13E}" type="datetimeFigureOut">
              <a:rPr lang="el-GR" smtClean="0"/>
              <a:pPr/>
              <a:t>8/11/2015</a:t>
            </a:fld>
            <a:endParaRPr lang="el-GR"/>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D3CC4744-A4E5-49E3-BEC6-EDC65291DF9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EFDB2EE1-6D1F-4D3B-A781-13134BABF13E}" type="datetimeFigureOut">
              <a:rPr lang="el-GR" smtClean="0"/>
              <a:pPr/>
              <a:t>8/11/2015</a:t>
            </a:fld>
            <a:endParaRPr lang="el-GR"/>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D3CC4744-A4E5-49E3-BEC6-EDC65291DF9F}"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EFDB2EE1-6D1F-4D3B-A781-13134BABF13E}" type="datetimeFigureOut">
              <a:rPr lang="el-GR" smtClean="0"/>
              <a:pPr/>
              <a:t>8/11/2015</a:t>
            </a:fld>
            <a:endParaRPr lang="el-GR"/>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3CC4744-A4E5-49E3-BEC6-EDC65291DF9F}"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28662" y="0"/>
            <a:ext cx="8062912" cy="1470025"/>
          </a:xfrm>
        </p:spPr>
        <p:txBody>
          <a:bodyPr/>
          <a:lstStyle/>
          <a:p>
            <a:r>
              <a:rPr lang="el-GR" u="sng" dirty="0" smtClean="0"/>
              <a:t>ΟΜΑΔΑ </a:t>
            </a:r>
            <a:r>
              <a:rPr lang="en-US" u="sng" dirty="0" smtClean="0"/>
              <a:t>2</a:t>
            </a:r>
            <a:r>
              <a:rPr lang="el-GR" u="sng" dirty="0" smtClean="0"/>
              <a:t>η</a:t>
            </a:r>
            <a:endParaRPr lang="el-GR" u="sng" dirty="0"/>
          </a:p>
        </p:txBody>
      </p:sp>
      <p:sp>
        <p:nvSpPr>
          <p:cNvPr id="3" name="2 - Υπότιτλος"/>
          <p:cNvSpPr>
            <a:spLocks noGrp="1"/>
          </p:cNvSpPr>
          <p:nvPr>
            <p:ph type="subTitle" idx="1"/>
          </p:nvPr>
        </p:nvSpPr>
        <p:spPr>
          <a:xfrm>
            <a:off x="928662" y="2071678"/>
            <a:ext cx="7143768" cy="2714644"/>
          </a:xfrm>
        </p:spPr>
        <p:txBody>
          <a:bodyPr>
            <a:normAutofit fontScale="85000" lnSpcReduction="20000"/>
          </a:bodyPr>
          <a:lstStyle/>
          <a:p>
            <a:pPr algn="ctr">
              <a:buFont typeface="Wingdings" pitchFamily="2" charset="2"/>
              <a:buChar char="§"/>
            </a:pPr>
            <a:r>
              <a:rPr lang="el-GR" dirty="0" smtClean="0"/>
              <a:t>1. «Αμφιβολίας Εγκώμιον», του Νίκου Δήμου</a:t>
            </a:r>
          </a:p>
          <a:p>
            <a:pPr algn="ctr"/>
            <a:endParaRPr lang="el-GR" dirty="0" smtClean="0"/>
          </a:p>
          <a:p>
            <a:pPr algn="ctr">
              <a:buFont typeface="Wingdings" pitchFamily="2" charset="2"/>
              <a:buChar char="§"/>
            </a:pPr>
            <a:r>
              <a:rPr lang="el-GR" dirty="0" smtClean="0"/>
              <a:t>2. «Διάλογος δύο γενεών, Προσπάθεια για κάποια συνεννόηση» του Ευάγγ. Πανούτσου</a:t>
            </a:r>
          </a:p>
          <a:p>
            <a:pPr algn="ctr"/>
            <a:endParaRPr lang="el-GR" dirty="0" smtClean="0"/>
          </a:p>
          <a:p>
            <a:pPr algn="ctr">
              <a:buFont typeface="Wingdings" pitchFamily="2" charset="2"/>
              <a:buChar char="§"/>
            </a:pPr>
            <a:r>
              <a:rPr lang="el-GR" dirty="0" smtClean="0"/>
              <a:t>3. «</a:t>
            </a:r>
            <a:r>
              <a:rPr lang="en-US" dirty="0" smtClean="0"/>
              <a:t>Black Days</a:t>
            </a:r>
            <a:r>
              <a:rPr lang="el-GR" dirty="0" smtClean="0"/>
              <a:t>», τραγούδι </a:t>
            </a: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00562" y="500042"/>
            <a:ext cx="8229600" cy="1399032"/>
          </a:xfrm>
        </p:spPr>
        <p:txBody>
          <a:bodyPr/>
          <a:lstStyle/>
          <a:p>
            <a:r>
              <a:rPr lang="el-GR" b="1" i="1" u="sng" dirty="0" smtClean="0"/>
              <a:t>ΚΕΙΜΕΝΟ 3ο</a:t>
            </a:r>
            <a:endParaRPr lang="el-GR" b="1" i="1" u="sn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1714488"/>
            <a:ext cx="8229600" cy="4572000"/>
          </a:xfrm>
        </p:spPr>
        <p:txBody>
          <a:bodyPr>
            <a:normAutofit/>
          </a:bodyPr>
          <a:lstStyle/>
          <a:p>
            <a:r>
              <a:rPr lang="el-GR" sz="2200" dirty="0" smtClean="0"/>
              <a:t>1. Ποιο περιεχόμενο δίνουν στην αμφισβήτηση οι παραπάνω στίχοι(πολιτικό, κοινωνικό, θρησκευτικό κτλ);</a:t>
            </a:r>
          </a:p>
          <a:p>
            <a:pPr>
              <a:buNone/>
            </a:pPr>
            <a:endParaRPr lang="el-GR" sz="2800" dirty="0" smtClean="0"/>
          </a:p>
          <a:p>
            <a:pPr>
              <a:buNone/>
            </a:pPr>
            <a:r>
              <a:rPr lang="el-GR" sz="2200" dirty="0" smtClean="0"/>
              <a:t> Στους παραπάνω στίχους υπάρχει πολιτικό περιεχόμενο(Αμφισβητεί την εξουσία). Ακόμα έχει Θρησκευτικό περιεχόμενο(Αμφισβητεί την Θεοκρατία)</a:t>
            </a:r>
            <a:br>
              <a:rPr lang="el-GR" sz="2200" dirty="0" smtClean="0"/>
            </a:br>
            <a:r>
              <a:rPr lang="el-GR" sz="2200" dirty="0" smtClean="0"/>
              <a:t>Τέλος έχει κοινωνικό περιεχόμενο(Αμφισβητεί τη νέα κοινωνία) </a:t>
            </a:r>
          </a:p>
          <a:p>
            <a:endParaRPr lang="el-GR" sz="22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0"/>
            <a:ext cx="8229600" cy="6643710"/>
          </a:xfrm>
        </p:spPr>
        <p:txBody>
          <a:bodyPr>
            <a:normAutofit fontScale="92500"/>
          </a:bodyPr>
          <a:lstStyle/>
          <a:p>
            <a:r>
              <a:rPr lang="el-GR" sz="2400" dirty="0" smtClean="0"/>
              <a:t>2. Ποια «παραδεγμένα» αμφισβητούνται; Συμφωνείτε; Θέλετε μήπως να προσθέσετε κι άλλα στον κατάλογο;</a:t>
            </a:r>
          </a:p>
          <a:p>
            <a:endParaRPr lang="el-GR" sz="2200" dirty="0" smtClean="0"/>
          </a:p>
          <a:p>
            <a:pPr>
              <a:buNone/>
            </a:pPr>
            <a:r>
              <a:rPr lang="el-GR" sz="2600" dirty="0" smtClean="0"/>
              <a:t>Τα παραδεγμένα που αμφισβητούνται είναι οι νόμοι που χαράζουν στους αιώνες που δημιουργούνται από έναν και μπορεί να καταλήξει σε καταδίκη της ελεύθερης σκέψης της υποταγής και του λόγου. </a:t>
            </a:r>
            <a:endParaRPr lang="el-GR" sz="2600" dirty="0" smtClean="0"/>
          </a:p>
          <a:p>
            <a:pPr>
              <a:buNone/>
            </a:pPr>
            <a:r>
              <a:rPr lang="el-GR" sz="2600" dirty="0" smtClean="0"/>
              <a:t>Το </a:t>
            </a:r>
            <a:r>
              <a:rPr lang="el-GR" sz="2600" dirty="0" smtClean="0"/>
              <a:t>δόγμα σκεπάζει το ανθρώπινο γένος με τον νέο μεσαίωνα και του ιερούς βασανιστές. Στη σημερινή εποχή όμως δεν </a:t>
            </a:r>
            <a:r>
              <a:rPr lang="el-GR" sz="2600" dirty="0" smtClean="0"/>
              <a:t>κρύβονται. Σε αυτό </a:t>
            </a:r>
            <a:r>
              <a:rPr lang="el-GR" sz="2600" dirty="0" smtClean="0"/>
              <a:t>το πράγμα ο </a:t>
            </a:r>
            <a:r>
              <a:rPr lang="el-GR" sz="2600" dirty="0" smtClean="0"/>
              <a:t>συγγραφέας </a:t>
            </a:r>
            <a:r>
              <a:rPr lang="el-GR" sz="2600" dirty="0" smtClean="0"/>
              <a:t>θέλει να υπάρξει </a:t>
            </a:r>
            <a:r>
              <a:rPr lang="el-GR" sz="2600" dirty="0" smtClean="0"/>
              <a:t>αντίσταση. </a:t>
            </a:r>
          </a:p>
          <a:p>
            <a:pPr>
              <a:buNone/>
            </a:pPr>
            <a:r>
              <a:rPr lang="el-GR" sz="2600" dirty="0" smtClean="0"/>
              <a:t>Επίσης </a:t>
            </a:r>
            <a:r>
              <a:rPr lang="el-GR" sz="2600" dirty="0" smtClean="0"/>
              <a:t>η πολιτική βρίσκει το </a:t>
            </a:r>
            <a:r>
              <a:rPr lang="el-GR" sz="2600" dirty="0" smtClean="0"/>
              <a:t>άλλοθι </a:t>
            </a:r>
            <a:r>
              <a:rPr lang="el-GR" sz="2600" dirty="0" smtClean="0"/>
              <a:t>της θρησκείας όπου το σωστό της κοινωνίας το </a:t>
            </a:r>
            <a:r>
              <a:rPr lang="el-GR" sz="2600" dirty="0" smtClean="0"/>
              <a:t>κατανοούμε </a:t>
            </a:r>
            <a:r>
              <a:rPr lang="el-GR" sz="2600" dirty="0" smtClean="0"/>
              <a:t>μέσω των παραδεδεγμένων που μας </a:t>
            </a:r>
            <a:r>
              <a:rPr lang="el-GR" sz="2600" dirty="0" smtClean="0"/>
              <a:t>επιβάλλουν</a:t>
            </a:r>
            <a:r>
              <a:rPr lang="el-GR" sz="2600" dirty="0" smtClean="0"/>
              <a:t>.</a:t>
            </a:r>
          </a:p>
          <a:p>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928926" y="214290"/>
            <a:ext cx="8229600" cy="1399032"/>
          </a:xfrm>
        </p:spPr>
        <p:txBody>
          <a:bodyPr/>
          <a:lstStyle/>
          <a:p>
            <a:r>
              <a:rPr lang="el-GR" dirty="0" smtClean="0"/>
              <a:t>ΤΕΛΟΣ!!!!</a:t>
            </a:r>
            <a:endParaRPr lang="el-GR" dirty="0"/>
          </a:p>
        </p:txBody>
      </p:sp>
      <p:sp>
        <p:nvSpPr>
          <p:cNvPr id="3" name="2 - Θέση περιεχομένου"/>
          <p:cNvSpPr>
            <a:spLocks noGrp="1"/>
          </p:cNvSpPr>
          <p:nvPr>
            <p:ph idx="1"/>
          </p:nvPr>
        </p:nvSpPr>
        <p:spPr>
          <a:xfrm>
            <a:off x="214282" y="2643182"/>
            <a:ext cx="8229600" cy="4572000"/>
          </a:xfrm>
        </p:spPr>
        <p:txBody>
          <a:bodyPr/>
          <a:lstStyle/>
          <a:p>
            <a:pPr>
              <a:buNone/>
            </a:pPr>
            <a:r>
              <a:rPr lang="el-GR" sz="4000" b="1" i="1" u="sng" dirty="0" smtClean="0">
                <a:solidFill>
                  <a:schemeClr val="accent2">
                    <a:lumMod val="75000"/>
                  </a:schemeClr>
                </a:solidFill>
              </a:rPr>
              <a:t>Ονόματα: </a:t>
            </a:r>
          </a:p>
          <a:p>
            <a:r>
              <a:rPr lang="el-GR" dirty="0" smtClean="0"/>
              <a:t>Τ</a:t>
            </a:r>
            <a:r>
              <a:rPr lang="en-US" dirty="0" smtClean="0"/>
              <a:t>. </a:t>
            </a:r>
            <a:r>
              <a:rPr lang="el-GR" dirty="0" smtClean="0"/>
              <a:t>Ελένη</a:t>
            </a:r>
            <a:r>
              <a:rPr lang="el-GR" dirty="0" smtClean="0"/>
              <a:t> </a:t>
            </a:r>
            <a:endParaRPr lang="el-GR" dirty="0" smtClean="0"/>
          </a:p>
          <a:p>
            <a:r>
              <a:rPr lang="el-GR" dirty="0" smtClean="0"/>
              <a:t>Ρ. Ελένη</a:t>
            </a:r>
            <a:endParaRPr lang="el-GR" dirty="0" smtClean="0"/>
          </a:p>
          <a:p>
            <a:r>
              <a:rPr lang="el-GR" dirty="0" smtClean="0"/>
              <a:t>Τ. Μαρία</a:t>
            </a:r>
            <a:endParaRPr lang="el-GR" dirty="0" smtClean="0"/>
          </a:p>
          <a:p>
            <a:r>
              <a:rPr lang="el-GR" dirty="0" smtClean="0"/>
              <a:t>Σ. Ιω</a:t>
            </a:r>
            <a:r>
              <a:rPr lang="el-GR" dirty="0" smtClean="0"/>
              <a:t>άννα</a:t>
            </a:r>
            <a:endParaRPr lang="el-GR" dirty="0" smtClean="0"/>
          </a:p>
          <a:p>
            <a:r>
              <a:rPr lang="el-GR" dirty="0" smtClean="0"/>
              <a:t>Τ. </a:t>
            </a:r>
            <a:r>
              <a:rPr lang="el-GR" dirty="0" err="1" smtClean="0"/>
              <a:t>Πέννυ</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857620" y="714356"/>
            <a:ext cx="8229600" cy="1399032"/>
          </a:xfrm>
        </p:spPr>
        <p:txBody>
          <a:bodyPr/>
          <a:lstStyle/>
          <a:p>
            <a:r>
              <a:rPr lang="el-GR" b="1" i="1" u="sng" dirty="0" smtClean="0"/>
              <a:t>ΚΕΙΜΕΝΟ 1ο</a:t>
            </a:r>
            <a:endParaRPr lang="el-GR" b="1" i="1" u="sn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0"/>
            <a:ext cx="8229600" cy="1399032"/>
          </a:xfrm>
        </p:spPr>
        <p:txBody>
          <a:bodyPr/>
          <a:lstStyle/>
          <a:p>
            <a:r>
              <a:rPr lang="el-GR" dirty="0" smtClean="0"/>
              <a:t/>
            </a:r>
            <a:br>
              <a:rPr lang="el-GR" dirty="0" smtClean="0"/>
            </a:br>
            <a:endParaRPr lang="el-GR" dirty="0"/>
          </a:p>
        </p:txBody>
      </p:sp>
      <p:sp>
        <p:nvSpPr>
          <p:cNvPr id="4" name="3 - Θέση περιεχομένου"/>
          <p:cNvSpPr>
            <a:spLocks noGrp="1"/>
          </p:cNvSpPr>
          <p:nvPr>
            <p:ph idx="1"/>
          </p:nvPr>
        </p:nvSpPr>
        <p:spPr>
          <a:xfrm>
            <a:off x="357158" y="785794"/>
            <a:ext cx="8229600" cy="5072098"/>
          </a:xfrm>
        </p:spPr>
        <p:txBody>
          <a:bodyPr>
            <a:noAutofit/>
          </a:bodyPr>
          <a:lstStyle/>
          <a:p>
            <a:r>
              <a:rPr lang="el-GR" sz="1800" dirty="0" smtClean="0"/>
              <a:t>1</a:t>
            </a:r>
            <a:r>
              <a:rPr lang="el-GR" sz="2800" dirty="0" smtClean="0"/>
              <a:t>. Γιατί σύμφωνα με το συγγραφέα οι νέοι έχουν την τάση να αμφισβητούν ενώ οι μεγάλοι όχι;</a:t>
            </a:r>
          </a:p>
          <a:p>
            <a:pPr>
              <a:buNone/>
            </a:pPr>
            <a:endParaRPr lang="el-GR" sz="2800" dirty="0" smtClean="0"/>
          </a:p>
          <a:p>
            <a:pPr>
              <a:buNone/>
            </a:pPr>
            <a:r>
              <a:rPr lang="el-GR" sz="2800" dirty="0" smtClean="0"/>
              <a:t>Οι νέοι </a:t>
            </a:r>
            <a:r>
              <a:rPr lang="el-GR" sz="2800" dirty="0" smtClean="0"/>
              <a:t>σύμφωνα </a:t>
            </a:r>
            <a:r>
              <a:rPr lang="el-GR" sz="2800" dirty="0" smtClean="0"/>
              <a:t>με τον συγγραφέα αμφισβητούν, με τις ερωτήσεις που κάνουν, τα πράγματα γύρω τους. Αυτό συμβαίνει, διότι προσπαθούν να ανακαλύψουν τον κόσμο, όμως τις περισσότερες φορές οι ενήλικοι δεν έχουν να τους δώσουν μια επαρκή απάντηση. Έτσι, απογοητεύονται και αφήνουν τα ερωτήματα τους ανεκπλήρωτα</a:t>
            </a:r>
            <a:r>
              <a:rPr lang="el-GR" sz="1800" dirty="0" smtClean="0"/>
              <a:t>.</a:t>
            </a:r>
          </a:p>
          <a:p>
            <a:pPr>
              <a:buNone/>
            </a:pPr>
            <a:endParaRPr lang="el-GR" sz="1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71480"/>
            <a:ext cx="8229600" cy="5883328"/>
          </a:xfrm>
        </p:spPr>
        <p:txBody>
          <a:bodyPr>
            <a:normAutofit/>
          </a:bodyPr>
          <a:lstStyle/>
          <a:p>
            <a:r>
              <a:rPr lang="el-GR" sz="2600" dirty="0" smtClean="0"/>
              <a:t>2. Μπορείτε να προσθέσετε άλλους, δικούς σας λόγους που ωθούν τους νέους στην αμφισβήτηση(κοινωνικούς, ψυχολογικούς, βιολογικούς κτλ.);</a:t>
            </a:r>
          </a:p>
          <a:p>
            <a:pPr>
              <a:buNone/>
            </a:pPr>
            <a:r>
              <a:rPr lang="el-GR" sz="2600" dirty="0" smtClean="0"/>
              <a:t>Οι </a:t>
            </a:r>
            <a:r>
              <a:rPr lang="el-GR" sz="2600" dirty="0" smtClean="0"/>
              <a:t>έφηβοι διακατέχονται από πολλά συναισθήματα διαφορετικά από τους μεγαλύτερους και αυτό έχει ως αποτέλεσμα να οδηγούνται σε αρνητικές συμπεριφορές. </a:t>
            </a:r>
            <a:endParaRPr lang="el-GR" sz="2600" dirty="0" smtClean="0"/>
          </a:p>
          <a:p>
            <a:pPr>
              <a:buNone/>
            </a:pPr>
            <a:r>
              <a:rPr lang="el-GR" sz="2600" dirty="0" smtClean="0"/>
              <a:t>Γι</a:t>
            </a:r>
            <a:r>
              <a:rPr lang="el-GR" sz="2600" dirty="0" smtClean="0"/>
              <a:t>’ αυτό ευθύνεται κυρίως το χάσμα γενεών που επικρατεί ανάμεσα στους έφηβους με τους ενήλικους. Επιπλέον, συχνό φαινόμενο της αμφισβήτησης των νέων είναι η επαναστατική τους φύση, όπως και η </a:t>
            </a:r>
            <a:r>
              <a:rPr lang="el-GR" sz="2600" dirty="0" smtClean="0"/>
              <a:t>ορμητικότητά </a:t>
            </a:r>
            <a:r>
              <a:rPr lang="el-GR" sz="2600" dirty="0" smtClean="0"/>
              <a:t>τους.</a:t>
            </a:r>
          </a:p>
          <a:p>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642910" y="1214422"/>
            <a:ext cx="8215370" cy="6240518"/>
          </a:xfrm>
        </p:spPr>
        <p:txBody>
          <a:bodyPr>
            <a:noAutofit/>
          </a:bodyPr>
          <a:lstStyle/>
          <a:p>
            <a:r>
              <a:rPr lang="el-GR" sz="2400" dirty="0" smtClean="0"/>
              <a:t>3. Πώς ορίζει ο συγγραφέας την αμφισβήτηση (παράγραφος 10, με έντονα γράμματα)και κάτω από ποια προϋπόθεση τη θεωρεί γόνιμη;</a:t>
            </a:r>
          </a:p>
          <a:p>
            <a:endParaRPr lang="el-GR" sz="2400" dirty="0" smtClean="0"/>
          </a:p>
          <a:p>
            <a:pPr>
              <a:buNone/>
            </a:pPr>
            <a:r>
              <a:rPr lang="el-GR" sz="2400" dirty="0" smtClean="0"/>
              <a:t>Ο συγγραφέας με τον όρο της αμφισβήτησης </a:t>
            </a:r>
            <a:r>
              <a:rPr lang="el-GR" sz="2400" dirty="0" smtClean="0"/>
              <a:t>εννοεί τον τρόπο </a:t>
            </a:r>
            <a:r>
              <a:rPr lang="el-GR" sz="2400" dirty="0" smtClean="0"/>
              <a:t>έκφρασης μιας μη δεδομένης θεωρίας και διασαφηνίζει την καταναγκαστική τάση για φυγή μιας απάντησης.</a:t>
            </a:r>
          </a:p>
          <a:p>
            <a:pPr>
              <a:buNone/>
            </a:pPr>
            <a:endParaRPr lang="el-GR"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00034" y="1214422"/>
            <a:ext cx="8229600" cy="4572000"/>
          </a:xfrm>
        </p:spPr>
        <p:txBody>
          <a:bodyPr>
            <a:normAutofit fontScale="70000" lnSpcReduction="20000"/>
          </a:bodyPr>
          <a:lstStyle/>
          <a:p>
            <a:r>
              <a:rPr lang="el-GR" sz="3200" dirty="0" smtClean="0"/>
              <a:t>4. Σε ποιους χώρους, σύμφωνα με το Ν. Δήμου πρέπει να ευδοκιμεί η αμφισβήτηση; Συμφωνείτε;  </a:t>
            </a:r>
          </a:p>
          <a:p>
            <a:pPr>
              <a:buNone/>
            </a:pPr>
            <a:endParaRPr lang="el-GR" sz="3200" dirty="0" smtClean="0"/>
          </a:p>
          <a:p>
            <a:pPr>
              <a:buNone/>
            </a:pPr>
            <a:r>
              <a:rPr lang="el-GR" sz="3200" dirty="0" smtClean="0"/>
              <a:t>Η αμφισβήτηση είναι το κύριο γνώρισμα του επιστήμονα ερε</a:t>
            </a:r>
            <a:r>
              <a:rPr lang="el-GR" sz="2800" dirty="0" smtClean="0"/>
              <a:t>υ</a:t>
            </a:r>
            <a:r>
              <a:rPr lang="el-GR" sz="3200" dirty="0" smtClean="0"/>
              <a:t>νητή. Οι επιστήμονες προσπαθούν να καταρρίψουν θεωρίες. </a:t>
            </a:r>
            <a:endParaRPr lang="el-GR" sz="3200" dirty="0" smtClean="0"/>
          </a:p>
          <a:p>
            <a:pPr>
              <a:buNone/>
            </a:pPr>
            <a:r>
              <a:rPr lang="el-GR" sz="3200" dirty="0" smtClean="0"/>
              <a:t>Άλλος </a:t>
            </a:r>
            <a:r>
              <a:rPr lang="el-GR" sz="3200" dirty="0" smtClean="0"/>
              <a:t>ένας χώρος που πρέπει να ευδοκιμεί είναι η κοινωνία, αφού αν δεν υπήρχε η αμφισβήτηση δεν θα υπήρχε και διάλογος. </a:t>
            </a:r>
            <a:endParaRPr lang="el-GR" sz="3200" dirty="0" smtClean="0"/>
          </a:p>
          <a:p>
            <a:pPr>
              <a:buNone/>
            </a:pPr>
            <a:r>
              <a:rPr lang="el-GR" sz="3200" dirty="0" smtClean="0"/>
              <a:t>Ακόμα </a:t>
            </a:r>
            <a:r>
              <a:rPr lang="el-GR" sz="3200" dirty="0" smtClean="0"/>
              <a:t>υπάρχει και ο ηθικός χώρος που είναι </a:t>
            </a:r>
            <a:r>
              <a:rPr lang="el-GR" sz="3200" dirty="0" smtClean="0"/>
              <a:t>συγγενής </a:t>
            </a:r>
            <a:r>
              <a:rPr lang="el-GR" sz="3200" dirty="0" smtClean="0"/>
              <a:t>με </a:t>
            </a:r>
            <a:r>
              <a:rPr lang="el-GR" sz="3200" dirty="0" smtClean="0"/>
              <a:t>τον κοινωνικό. </a:t>
            </a:r>
            <a:endParaRPr lang="el-GR" sz="3200" dirty="0" smtClean="0"/>
          </a:p>
          <a:p>
            <a:pPr>
              <a:buNone/>
            </a:pPr>
            <a:r>
              <a:rPr lang="el-GR" sz="3200" dirty="0" smtClean="0"/>
              <a:t>Τέλος </a:t>
            </a:r>
            <a:r>
              <a:rPr lang="el-GR" sz="3200" dirty="0" smtClean="0"/>
              <a:t>είναι η </a:t>
            </a:r>
            <a:r>
              <a:rPr lang="el-GR" sz="3200" dirty="0" smtClean="0"/>
              <a:t>πίστη.  Θεωρούμε </a:t>
            </a:r>
            <a:r>
              <a:rPr lang="el-GR" sz="3200" dirty="0" smtClean="0"/>
              <a:t>πως η αμφισβήτηση πρέπει να ευδοκιμεί σε αυτούς τους τομείς αλλά όχι σε μεγάλο βαθμό. </a:t>
            </a:r>
          </a:p>
          <a:p>
            <a:pPr>
              <a:buNone/>
            </a:pPr>
            <a:endParaRPr lang="el-GR" sz="3600" dirty="0" smtClean="0"/>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714876" y="571480"/>
            <a:ext cx="8229600" cy="1399032"/>
          </a:xfrm>
        </p:spPr>
        <p:txBody>
          <a:bodyPr/>
          <a:lstStyle/>
          <a:p>
            <a:r>
              <a:rPr lang="el-GR" b="1" i="1" u="sng" dirty="0" smtClean="0"/>
              <a:t>ΚΕΙΜΕΝΟ 2ο</a:t>
            </a:r>
            <a:endParaRPr lang="el-GR" b="1" i="1" u="sn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116632"/>
            <a:ext cx="8229600" cy="1399032"/>
          </a:xfrm>
        </p:spPr>
        <p:txBody>
          <a:bodyPr>
            <a:normAutofit fontScale="90000"/>
          </a:bodyPr>
          <a:lstStyle/>
          <a:p>
            <a:r>
              <a:rPr lang="el-GR" sz="3200" dirty="0"/>
              <a:t>1. Πώς αντιμετωπίζει ο </a:t>
            </a:r>
            <a:r>
              <a:rPr lang="el-GR" sz="3200" dirty="0" smtClean="0"/>
              <a:t>Ε. </a:t>
            </a:r>
            <a:r>
              <a:rPr lang="el-GR" sz="3200" dirty="0"/>
              <a:t>Παπανούτσος την αμφισβήτηση των νέων</a:t>
            </a:r>
            <a:r>
              <a:rPr lang="el-GR" sz="3200" dirty="0" smtClean="0"/>
              <a:t>;</a:t>
            </a:r>
            <a:endParaRPr lang="el-GR" sz="3200" dirty="0"/>
          </a:p>
        </p:txBody>
      </p:sp>
      <p:sp>
        <p:nvSpPr>
          <p:cNvPr id="3" name="2 - Θέση περιεχομένου"/>
          <p:cNvSpPr>
            <a:spLocks noGrp="1"/>
          </p:cNvSpPr>
          <p:nvPr>
            <p:ph idx="1"/>
          </p:nvPr>
        </p:nvSpPr>
        <p:spPr>
          <a:xfrm>
            <a:off x="428596" y="1142984"/>
            <a:ext cx="8229600" cy="5311824"/>
          </a:xfrm>
        </p:spPr>
        <p:txBody>
          <a:bodyPr>
            <a:normAutofit fontScale="77500" lnSpcReduction="20000"/>
          </a:bodyPr>
          <a:lstStyle/>
          <a:p>
            <a:pPr>
              <a:buNone/>
            </a:pPr>
            <a:endParaRPr lang="el-GR" sz="3100" dirty="0" smtClean="0"/>
          </a:p>
          <a:p>
            <a:pPr>
              <a:buNone/>
            </a:pPr>
            <a:r>
              <a:rPr lang="el-GR" sz="3100" dirty="0" smtClean="0"/>
              <a:t>Ο συγγραφέας του κειμένου αντιμετωπίζει θετικά την αμφισβήτηση των νέων. Πιο συγκεκριμένα, πιστεύει πως τα έντονα συναισθήματα των ανθρώπων όπως η θλίψη, η οργή και η στέρηση λειτουργούν εποικοδομητικά</a:t>
            </a:r>
          </a:p>
          <a:p>
            <a:pPr>
              <a:buNone/>
            </a:pPr>
            <a:endParaRPr lang="el-GR" sz="3100" dirty="0" smtClean="0"/>
          </a:p>
          <a:p>
            <a:r>
              <a:rPr lang="el-GR" sz="3100" dirty="0" smtClean="0"/>
              <a:t>2. Θεωρεί τη δυναμική που προκύπτει από την αμφισβήτηση των νέων ζημιογόνα ή ωφέλιμη για την κοινωνική πρόοδο;</a:t>
            </a:r>
          </a:p>
          <a:p>
            <a:pPr>
              <a:buNone/>
            </a:pPr>
            <a:endParaRPr lang="el-GR" sz="3100" dirty="0" smtClean="0"/>
          </a:p>
          <a:p>
            <a:pPr>
              <a:buNone/>
            </a:pPr>
            <a:r>
              <a:rPr lang="el-GR" sz="3100" dirty="0" smtClean="0"/>
              <a:t>Ο </a:t>
            </a:r>
            <a:r>
              <a:rPr lang="el-GR" sz="3100" dirty="0" smtClean="0"/>
              <a:t>συγγραφέας Ε.Π</a:t>
            </a:r>
            <a:r>
              <a:rPr lang="el-GR" sz="3100" dirty="0" smtClean="0"/>
              <a:t>. </a:t>
            </a:r>
            <a:r>
              <a:rPr lang="el-GR" sz="3100" dirty="0" smtClean="0"/>
              <a:t>Παπανούτσος </a:t>
            </a:r>
            <a:r>
              <a:rPr lang="el-GR" sz="3100" dirty="0" smtClean="0"/>
              <a:t>θεωρεί τη δυναμική που προκύπτει από την αμφισβήτηση των νέων ωφέλιμη για την κοινωνική πρόοδο, καθώς με την απουσία της ο κόσμος θα γίνει ‘’φτωχότερος’’ αφήνοντας τις περισσότερες καταστάσεις άλυτες </a:t>
            </a:r>
          </a:p>
          <a:p>
            <a:pPr>
              <a:buNone/>
            </a:pPr>
            <a:endParaRPr lang="el-GR"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642910" y="1214422"/>
            <a:ext cx="8229600" cy="4883196"/>
          </a:xfrm>
        </p:spPr>
        <p:txBody>
          <a:bodyPr>
            <a:normAutofit/>
          </a:bodyPr>
          <a:lstStyle/>
          <a:p>
            <a:r>
              <a:rPr lang="el-GR" sz="2200" dirty="0" smtClean="0"/>
              <a:t>3. Ποιες μορφές πρέπει να λαμβάνει η αμφισβήτηση, κατά τη γνώμη σας ώστε να οδηγεί στην πρόοδο(π.χ. καλοπροαίρετη, εποικοδομητική, χωρίς όρια κτλ) ;</a:t>
            </a:r>
          </a:p>
          <a:p>
            <a:pPr>
              <a:buNone/>
            </a:pPr>
            <a:endParaRPr lang="el-GR" sz="2200" dirty="0" smtClean="0"/>
          </a:p>
          <a:p>
            <a:pPr>
              <a:buNone/>
            </a:pPr>
            <a:r>
              <a:rPr lang="el-GR" sz="2200" dirty="0" smtClean="0"/>
              <a:t>Η αμφισβήτηση θα πρέπει να είναι εποικοδομητική, έτσι ώστε να στοχεύει σε ικανοποιητικά αποτελέσματα. Κατ’ αυτόν τον τρόπο, το άτομο, θα δημιουργήσει μια ολοκληρωμένη άποψη με ριζοσπαστικές ιδέες για το καλό της κοινωνίας.</a:t>
            </a:r>
          </a:p>
          <a:p>
            <a:pPr>
              <a:buNone/>
            </a:pPr>
            <a:endParaRPr lang="el-GR" sz="2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Δικαιοσύνη">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72</TotalTime>
  <Words>664</Words>
  <Application>Microsoft Office PowerPoint</Application>
  <PresentationFormat>On-screen Show (4:3)</PresentationFormat>
  <Paragraphs>50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Century Gothic</vt:lpstr>
      <vt:lpstr>Verdana</vt:lpstr>
      <vt:lpstr>Wingdings</vt:lpstr>
      <vt:lpstr>Wingdings 2</vt:lpstr>
      <vt:lpstr>Ζωντάνια</vt:lpstr>
      <vt:lpstr>ΟΜΑΔΑ 2η</vt:lpstr>
      <vt:lpstr>ΚΕΙΜΕΝΟ 1ο</vt:lpstr>
      <vt:lpstr> </vt:lpstr>
      <vt:lpstr>PowerPoint Presentation</vt:lpstr>
      <vt:lpstr>PowerPoint Presentation</vt:lpstr>
      <vt:lpstr>PowerPoint Presentation</vt:lpstr>
      <vt:lpstr>ΚΕΙΜΕΝΟ 2ο</vt:lpstr>
      <vt:lpstr>1. Πώς αντιμετωπίζει ο Ε. Παπανούτσος την αμφισβήτηση των νέων;</vt:lpstr>
      <vt:lpstr>PowerPoint Presentation</vt:lpstr>
      <vt:lpstr>ΚΕΙΜΕΝΟ 3ο</vt:lpstr>
      <vt:lpstr>PowerPoint Presentation</vt:lpstr>
      <vt:lpstr>PowerPoint Presentation</vt:lpstr>
      <vt:lpstr>ΤΕΛΟΣ!!!!</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ΟΜΑΔΑ Β’</dc:title>
  <dc:creator>client01</dc:creator>
  <cp:lastModifiedBy>Antonis Michailidis</cp:lastModifiedBy>
  <cp:revision>10</cp:revision>
  <dcterms:created xsi:type="dcterms:W3CDTF">2015-10-30T09:25:48Z</dcterms:created>
  <dcterms:modified xsi:type="dcterms:W3CDTF">2015-11-08T17:10:37Z</dcterms:modified>
</cp:coreProperties>
</file>