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1"/>
  </p:sldMasterIdLst>
  <p:sldIdLst>
    <p:sldId id="256" r:id="rId2"/>
    <p:sldId id="257" r:id="rId3"/>
    <p:sldId id="259" r:id="rId4"/>
    <p:sldId id="260" r:id="rId5"/>
    <p:sldId id="261" r:id="rId6"/>
    <p:sldId id="258" r:id="rId7"/>
    <p:sldId id="263" r:id="rId8"/>
    <p:sldId id="264" r:id="rId9"/>
    <p:sldId id="265"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709" autoAdjust="0"/>
  </p:normalViewPr>
  <p:slideViewPr>
    <p:cSldViewPr>
      <p:cViewPr varScale="1">
        <p:scale>
          <a:sx n="110" d="100"/>
          <a:sy n="110" d="100"/>
        </p:scale>
        <p:origin x="165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BF396158-75C9-4F17-9E31-B52040D66401}" type="datetimeFigureOut">
              <a:rPr lang="el-GR" smtClean="0"/>
              <a:t>8/11/2015</a:t>
            </a:fld>
            <a:endParaRPr lang="el-GR"/>
          </a:p>
        </p:txBody>
      </p:sp>
      <p:sp>
        <p:nvSpPr>
          <p:cNvPr id="5" name="Footer Placeholder 4"/>
          <p:cNvSpPr>
            <a:spLocks noGrp="1"/>
          </p:cNvSpPr>
          <p:nvPr>
            <p:ph type="ftr" sz="quarter" idx="11"/>
          </p:nvPr>
        </p:nvSpPr>
        <p:spPr>
          <a:xfrm>
            <a:off x="533401" y="5936189"/>
            <a:ext cx="4021666" cy="365125"/>
          </a:xfrm>
        </p:spPr>
        <p:txBody>
          <a:bodyPr/>
          <a:lstStyle/>
          <a:p>
            <a:endParaRPr lang="el-GR"/>
          </a:p>
        </p:txBody>
      </p:sp>
      <p:sp>
        <p:nvSpPr>
          <p:cNvPr id="6" name="Slide Number Placeholder 5"/>
          <p:cNvSpPr>
            <a:spLocks noGrp="1"/>
          </p:cNvSpPr>
          <p:nvPr>
            <p:ph type="sldNum" sz="quarter" idx="12"/>
          </p:nvPr>
        </p:nvSpPr>
        <p:spPr>
          <a:xfrm>
            <a:off x="7010399" y="2750337"/>
            <a:ext cx="1370293" cy="1356442"/>
          </a:xfrm>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1942010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96158-75C9-4F17-9E31-B52040D66401}" type="datetimeFigureOut">
              <a:rPr lang="el-GR" smtClean="0"/>
              <a:t>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7856438" y="4711310"/>
            <a:ext cx="1149836" cy="1090789"/>
          </a:xfrm>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3575037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96158-75C9-4F17-9E31-B52040D66401}" type="datetimeFigureOut">
              <a:rPr lang="el-GR" smtClean="0"/>
              <a:t>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7856438" y="4711616"/>
            <a:ext cx="1149836" cy="1090789"/>
          </a:xfrm>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103093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96158-75C9-4F17-9E31-B52040D66401}" type="datetimeFigureOut">
              <a:rPr lang="el-GR" smtClean="0"/>
              <a:t>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7856438" y="4709926"/>
            <a:ext cx="1149836" cy="1090789"/>
          </a:xfrm>
        </p:spPr>
        <p:txBody>
          <a:bodyPr/>
          <a:lstStyle/>
          <a:p>
            <a:fld id="{0693490B-B052-42ED-8DF8-3217C84FCFEA}" type="slidenum">
              <a:rPr lang="el-GR" smtClean="0"/>
              <a:t>‹#›</a:t>
            </a:fld>
            <a:endParaRPr lang="el-GR"/>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4577944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96158-75C9-4F17-9E31-B52040D66401}" type="datetimeFigureOut">
              <a:rPr lang="el-GR" smtClean="0"/>
              <a:t>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7856438" y="4709926"/>
            <a:ext cx="1149836" cy="1090789"/>
          </a:xfrm>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212635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F396158-75C9-4F17-9E31-B52040D66401}" type="datetimeFigureOut">
              <a:rPr lang="el-GR" smtClean="0"/>
              <a:t>8/11/2015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23235733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F396158-75C9-4F17-9E31-B52040D66401}" type="datetimeFigureOut">
              <a:rPr lang="el-GR" smtClean="0"/>
              <a:t>8/11/2015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3709243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396158-75C9-4F17-9E31-B52040D66401}" type="datetimeFigureOut">
              <a:rPr lang="el-GR" smtClean="0"/>
              <a:t>8/11/2015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2902410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BF396158-75C9-4F17-9E31-B52040D66401}" type="datetimeFigureOut">
              <a:rPr lang="el-GR" smtClean="0"/>
              <a:t>8/11/2015</a:t>
            </a:fld>
            <a:endParaRPr lang="el-GR"/>
          </a:p>
        </p:txBody>
      </p:sp>
      <p:sp>
        <p:nvSpPr>
          <p:cNvPr id="5" name="Footer Placeholder 4"/>
          <p:cNvSpPr>
            <a:spLocks noGrp="1"/>
          </p:cNvSpPr>
          <p:nvPr>
            <p:ph type="ftr" sz="quarter" idx="11"/>
          </p:nvPr>
        </p:nvSpPr>
        <p:spPr>
          <a:xfrm>
            <a:off x="510241" y="5936189"/>
            <a:ext cx="4518959" cy="365125"/>
          </a:xfrm>
        </p:spPr>
        <p:txBody>
          <a:bodyPr/>
          <a:lstStyle/>
          <a:p>
            <a:endParaRPr lang="el-GR"/>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0693490B-B052-42ED-8DF8-3217C84FCFEA}" type="slidenum">
              <a:rPr lang="el-GR" smtClean="0"/>
              <a:t>‹#›</a:t>
            </a:fld>
            <a:endParaRPr lang="el-GR"/>
          </a:p>
        </p:txBody>
      </p:sp>
    </p:spTree>
    <p:extLst>
      <p:ext uri="{BB962C8B-B14F-4D97-AF65-F5344CB8AC3E}">
        <p14:creationId xmlns:p14="http://schemas.microsoft.com/office/powerpoint/2010/main" val="1814906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396158-75C9-4F17-9E31-B52040D66401}" type="datetimeFigureOut">
              <a:rPr lang="el-GR" smtClean="0"/>
              <a:t>8/11/2015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3254346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65810" y="5936188"/>
            <a:ext cx="2057400" cy="365125"/>
          </a:xfrm>
        </p:spPr>
        <p:txBody>
          <a:bodyPr/>
          <a:lstStyle/>
          <a:p>
            <a:fld id="{BF396158-75C9-4F17-9E31-B52040D66401}" type="datetimeFigureOut">
              <a:rPr lang="el-GR" smtClean="0"/>
              <a:t>8/11/2015</a:t>
            </a:fld>
            <a:endParaRPr lang="el-GR"/>
          </a:p>
        </p:txBody>
      </p:sp>
      <p:sp>
        <p:nvSpPr>
          <p:cNvPr id="5" name="Footer Placeholder 4"/>
          <p:cNvSpPr>
            <a:spLocks noGrp="1"/>
          </p:cNvSpPr>
          <p:nvPr>
            <p:ph type="ftr" sz="quarter" idx="11"/>
          </p:nvPr>
        </p:nvSpPr>
        <p:spPr>
          <a:xfrm>
            <a:off x="533400" y="5936189"/>
            <a:ext cx="4834673" cy="365125"/>
          </a:xfrm>
        </p:spPr>
        <p:txBody>
          <a:bodyPr/>
          <a:lstStyle/>
          <a:p>
            <a:endParaRPr lang="el-GR"/>
          </a:p>
        </p:txBody>
      </p:sp>
      <p:sp>
        <p:nvSpPr>
          <p:cNvPr id="6" name="Slide Number Placeholder 5"/>
          <p:cNvSpPr>
            <a:spLocks noGrp="1"/>
          </p:cNvSpPr>
          <p:nvPr>
            <p:ph type="sldNum" sz="quarter" idx="12"/>
          </p:nvPr>
        </p:nvSpPr>
        <p:spPr>
          <a:xfrm>
            <a:off x="7856438" y="2869896"/>
            <a:ext cx="1149836" cy="1090789"/>
          </a:xfrm>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3565934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396158-75C9-4F17-9E31-B52040D66401}" type="datetimeFigureOut">
              <a:rPr lang="el-GR" smtClean="0"/>
              <a:t>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182745672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396158-75C9-4F17-9E31-B52040D66401}" type="datetimeFigureOut">
              <a:rPr lang="el-GR" smtClean="0"/>
              <a:t>8/11/2015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266095774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396158-75C9-4F17-9E31-B52040D66401}" type="datetimeFigureOut">
              <a:rPr lang="el-GR" smtClean="0"/>
              <a:t>8/11/2015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353581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BF396158-75C9-4F17-9E31-B52040D66401}" type="datetimeFigureOut">
              <a:rPr lang="el-GR" smtClean="0"/>
              <a:t>8/11/2015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254803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96158-75C9-4F17-9E31-B52040D66401}" type="datetimeFigureOut">
              <a:rPr lang="el-GR" smtClean="0"/>
              <a:t>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236966105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396158-75C9-4F17-9E31-B52040D66401}" type="datetimeFigureOut">
              <a:rPr lang="el-GR" smtClean="0"/>
              <a:t>8/11/2015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693490B-B052-42ED-8DF8-3217C84FCFEA}" type="slidenum">
              <a:rPr lang="el-GR" smtClean="0"/>
              <a:t>‹#›</a:t>
            </a:fld>
            <a:endParaRPr lang="el-GR"/>
          </a:p>
        </p:txBody>
      </p:sp>
    </p:spTree>
    <p:extLst>
      <p:ext uri="{BB962C8B-B14F-4D97-AF65-F5344CB8AC3E}">
        <p14:creationId xmlns:p14="http://schemas.microsoft.com/office/powerpoint/2010/main" val="120748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F396158-75C9-4F17-9E31-B52040D66401}" type="datetimeFigureOut">
              <a:rPr lang="el-GR" smtClean="0"/>
              <a:t>8/11/2015</a:t>
            </a:fld>
            <a:endParaRPr lang="el-GR"/>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693490B-B052-42ED-8DF8-3217C84FCFEA}" type="slidenum">
              <a:rPr lang="el-GR" smtClean="0"/>
              <a:t>‹#›</a:t>
            </a:fld>
            <a:endParaRPr lang="el-GR"/>
          </a:p>
        </p:txBody>
      </p:sp>
    </p:spTree>
    <p:extLst>
      <p:ext uri="{BB962C8B-B14F-4D97-AF65-F5344CB8AC3E}">
        <p14:creationId xmlns:p14="http://schemas.microsoft.com/office/powerpoint/2010/main" val="1859342794"/>
      </p:ext>
    </p:extLst>
  </p:cSld>
  <p:clrMap bg1="dk1" tx1="lt1" bg2="dk2"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 id="2147483947" r:id="rId14"/>
    <p:sldLayoutId id="2147483948" r:id="rId15"/>
    <p:sldLayoutId id="2147483949" r:id="rId16"/>
    <p:sldLayoutId id="2147483950"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Εργασία Ομάδας: 1ης</a:t>
            </a:r>
            <a:endParaRPr lang="el-GR" dirty="0"/>
          </a:p>
        </p:txBody>
      </p:sp>
      <p:sp>
        <p:nvSpPr>
          <p:cNvPr id="4" name="3 - Υπότιτλος"/>
          <p:cNvSpPr>
            <a:spLocks noGrp="1"/>
          </p:cNvSpPr>
          <p:nvPr>
            <p:ph type="subTitle" idx="1"/>
          </p:nvPr>
        </p:nvSpPr>
        <p:spPr/>
        <p:txBody>
          <a:bodyPr>
            <a:normAutofit fontScale="40000" lnSpcReduction="20000"/>
          </a:bodyPr>
          <a:lstStyle/>
          <a:p>
            <a:r>
              <a:rPr lang="el-GR" dirty="0" smtClean="0">
                <a:solidFill>
                  <a:schemeClr val="tx1"/>
                </a:solidFill>
              </a:rPr>
              <a:t>Σ. </a:t>
            </a:r>
            <a:r>
              <a:rPr lang="el-GR" dirty="0" smtClean="0">
                <a:solidFill>
                  <a:schemeClr val="tx1"/>
                </a:solidFill>
              </a:rPr>
              <a:t>Άγγελος</a:t>
            </a:r>
          </a:p>
          <a:p>
            <a:r>
              <a:rPr lang="el-GR" dirty="0" smtClean="0">
                <a:solidFill>
                  <a:schemeClr val="tx1"/>
                </a:solidFill>
              </a:rPr>
              <a:t>Τ. </a:t>
            </a:r>
            <a:r>
              <a:rPr lang="el-GR" dirty="0" smtClean="0">
                <a:solidFill>
                  <a:schemeClr val="tx1"/>
                </a:solidFill>
              </a:rPr>
              <a:t>Νικόλαος</a:t>
            </a:r>
          </a:p>
          <a:p>
            <a:r>
              <a:rPr lang="el-GR" dirty="0" smtClean="0">
                <a:solidFill>
                  <a:schemeClr val="tx1"/>
                </a:solidFill>
              </a:rPr>
              <a:t>Φ. </a:t>
            </a:r>
            <a:r>
              <a:rPr lang="el-GR" dirty="0" smtClean="0">
                <a:solidFill>
                  <a:schemeClr val="tx1"/>
                </a:solidFill>
              </a:rPr>
              <a:t>Ιάσονας</a:t>
            </a:r>
          </a:p>
          <a:p>
            <a:r>
              <a:rPr lang="el-GR" dirty="0" smtClean="0">
                <a:solidFill>
                  <a:schemeClr val="tx1"/>
                </a:solidFill>
              </a:rPr>
              <a:t>Φ. </a:t>
            </a:r>
            <a:r>
              <a:rPr lang="el-GR" dirty="0" smtClean="0">
                <a:solidFill>
                  <a:schemeClr val="tx1"/>
                </a:solidFill>
              </a:rPr>
              <a:t>Φοίβος</a:t>
            </a:r>
          </a:p>
          <a:p>
            <a:r>
              <a:rPr lang="el-GR" dirty="0" smtClean="0">
                <a:solidFill>
                  <a:schemeClr val="tx1"/>
                </a:solidFill>
              </a:rPr>
              <a:t>Χ. </a:t>
            </a:r>
            <a:r>
              <a:rPr lang="el-GR" dirty="0" smtClean="0">
                <a:solidFill>
                  <a:schemeClr val="tx1"/>
                </a:solidFill>
              </a:rPr>
              <a:t>Αλέξανδρος</a:t>
            </a:r>
            <a:endParaRPr lang="el-G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142852"/>
            <a:ext cx="8229600" cy="928694"/>
          </a:xfrm>
        </p:spPr>
        <p:txBody>
          <a:bodyPr>
            <a:normAutofit fontScale="90000"/>
          </a:bodyPr>
          <a:lstStyle/>
          <a:p>
            <a:r>
              <a:rPr lang="el-GR" dirty="0" smtClean="0"/>
              <a:t>Κείμενο: 1</a:t>
            </a:r>
            <a:r>
              <a:rPr lang="el-GR" baseline="30000" dirty="0" smtClean="0"/>
              <a:t>ο</a:t>
            </a:r>
            <a:r>
              <a:rPr lang="el-GR" dirty="0" smtClean="0"/>
              <a:t/>
            </a:r>
            <a:br>
              <a:rPr lang="el-GR" dirty="0" smtClean="0"/>
            </a:br>
            <a:endParaRPr lang="el-GR" dirty="0"/>
          </a:p>
        </p:txBody>
      </p:sp>
      <p:sp>
        <p:nvSpPr>
          <p:cNvPr id="3" name="2 - Θέση περιεχομένου"/>
          <p:cNvSpPr>
            <a:spLocks noGrp="1"/>
          </p:cNvSpPr>
          <p:nvPr>
            <p:ph idx="1"/>
          </p:nvPr>
        </p:nvSpPr>
        <p:spPr>
          <a:xfrm>
            <a:off x="0" y="714356"/>
            <a:ext cx="9144000" cy="6143644"/>
          </a:xfrm>
        </p:spPr>
        <p:txBody>
          <a:bodyPr>
            <a:noAutofit/>
          </a:bodyPr>
          <a:lstStyle/>
          <a:p>
            <a:pPr lvl="0" algn="just"/>
            <a:r>
              <a:rPr lang="el-GR" sz="2800" b="1" dirty="0" smtClean="0"/>
              <a:t>1) Γιατί οι </a:t>
            </a:r>
            <a:r>
              <a:rPr lang="el-GR" sz="2800" b="1" dirty="0"/>
              <a:t>νέοι έχουν την τάση να αμφισβητούν ενώ οι μεγάλοι όχι ; </a:t>
            </a:r>
            <a:endParaRPr lang="el-GR" sz="2800" dirty="0"/>
          </a:p>
          <a:p>
            <a:pPr algn="just">
              <a:lnSpc>
                <a:spcPct val="150000"/>
              </a:lnSpc>
              <a:buNone/>
            </a:pPr>
            <a:r>
              <a:rPr lang="el-GR" sz="2400" dirty="0" smtClean="0"/>
              <a:t>     1) Οι </a:t>
            </a:r>
            <a:r>
              <a:rPr lang="el-GR" sz="2400" dirty="0"/>
              <a:t>νέοι αμφισβητούν γιατί διαθέτουν </a:t>
            </a:r>
            <a:r>
              <a:rPr lang="el-GR" sz="2400" dirty="0" smtClean="0"/>
              <a:t>απορίες.</a:t>
            </a:r>
          </a:p>
          <a:p>
            <a:pPr algn="just">
              <a:lnSpc>
                <a:spcPct val="150000"/>
              </a:lnSpc>
              <a:buNone/>
            </a:pPr>
            <a:r>
              <a:rPr lang="el-GR" sz="2400" dirty="0"/>
              <a:t> </a:t>
            </a:r>
            <a:r>
              <a:rPr lang="el-GR" sz="2400" dirty="0" smtClean="0"/>
              <a:t>    2) Οι </a:t>
            </a:r>
            <a:r>
              <a:rPr lang="el-GR" sz="2400" dirty="0"/>
              <a:t>νέοι βρίσκονται υπό την προστασία της οικογένειας και δεν αντιλαμβάνονται τα αρνητικά στοιχεία της ζωής. </a:t>
            </a:r>
            <a:r>
              <a:rPr lang="el-GR" sz="2400" dirty="0" smtClean="0"/>
              <a:t> Επομένως </a:t>
            </a:r>
            <a:r>
              <a:rPr lang="el-GR" sz="2400" dirty="0"/>
              <a:t>εκφράζουν ελεύθερα τις αμφιβολίες </a:t>
            </a:r>
            <a:r>
              <a:rPr lang="el-GR" sz="2400" dirty="0" smtClean="0"/>
              <a:t>τους.</a:t>
            </a:r>
            <a:endParaRPr lang="el-GR" sz="2400" dirty="0"/>
          </a:p>
          <a:p>
            <a:pPr algn="just">
              <a:lnSpc>
                <a:spcPct val="150000"/>
              </a:lnSpc>
              <a:buNone/>
            </a:pPr>
            <a:r>
              <a:rPr lang="el-GR" sz="2400" dirty="0" smtClean="0"/>
              <a:t>      3) </a:t>
            </a:r>
            <a:r>
              <a:rPr lang="el-GR" sz="2400" dirty="0"/>
              <a:t>Οι μεγάλοι δεν αντιδρούν στον κόσμο των πραγμάτων και των ιδεών. </a:t>
            </a:r>
            <a:r>
              <a:rPr lang="el-GR" sz="2400" dirty="0" smtClean="0"/>
              <a:t> Γι</a:t>
            </a:r>
            <a:r>
              <a:rPr lang="el-GR" sz="2400" dirty="0"/>
              <a:t>’ αυτό δεν σκέφτονται ρεαλιστικά αλλά με βάση τη συναισθηματική τους ολοκλήρωση.</a:t>
            </a:r>
          </a:p>
          <a:p>
            <a:pPr algn="just">
              <a:lnSpc>
                <a:spcPct val="150000"/>
              </a:lnSpc>
              <a:buNone/>
            </a:pPr>
            <a:r>
              <a:rPr lang="el-GR" sz="2400" dirty="0" smtClean="0"/>
              <a:t>      4) </a:t>
            </a:r>
            <a:r>
              <a:rPr lang="el-GR" sz="2400" dirty="0"/>
              <a:t>Οι μεγάλοι διαθέτουν προκατασκευασμένες απαντήσεις για κάθε ερώτημα</a:t>
            </a:r>
            <a:r>
              <a:rPr lang="el-GR" sz="2400" dirty="0" smtClean="0"/>
              <a:t>.</a:t>
            </a: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714356"/>
            <a:ext cx="9144000" cy="6143644"/>
          </a:xfrm>
        </p:spPr>
        <p:txBody>
          <a:bodyPr>
            <a:normAutofit/>
          </a:bodyPr>
          <a:lstStyle/>
          <a:p>
            <a:pPr algn="just"/>
            <a:r>
              <a:rPr lang="el-GR" sz="2800" b="1" dirty="0" smtClean="0"/>
              <a:t>2. Λόγοι που ωθούν τους νέους στην αμφισβήτηση</a:t>
            </a:r>
            <a:r>
              <a:rPr lang="el-GR" sz="2800" b="1" u="sng" dirty="0" smtClean="0"/>
              <a:t> </a:t>
            </a:r>
          </a:p>
          <a:p>
            <a:pPr algn="just"/>
            <a:endParaRPr lang="el-GR" sz="2800" b="1" u="sng" dirty="0" smtClean="0"/>
          </a:p>
          <a:p>
            <a:pPr algn="just">
              <a:lnSpc>
                <a:spcPct val="150000"/>
              </a:lnSpc>
              <a:buNone/>
            </a:pPr>
            <a:r>
              <a:rPr lang="el-GR" sz="2400" dirty="0" smtClean="0"/>
              <a:t>     1) Γιατί δεν έχουν αφομοιώσει όλες τις προϋπάρχουσες πληροφορίες που τους παρέχει η κοινωνία.</a:t>
            </a:r>
          </a:p>
          <a:p>
            <a:pPr algn="just">
              <a:lnSpc>
                <a:spcPct val="150000"/>
              </a:lnSpc>
              <a:buNone/>
            </a:pPr>
            <a:r>
              <a:rPr lang="el-GR" sz="2400" dirty="0"/>
              <a:t> </a:t>
            </a:r>
            <a:r>
              <a:rPr lang="el-GR" sz="2400" dirty="0" smtClean="0"/>
              <a:t>     2) Εκφράζουν ελεύθερα την αμφιβολία τους χωρίς τον φόβο των επιπτώσεων.</a:t>
            </a:r>
          </a:p>
          <a:p>
            <a:pPr algn="just">
              <a:lnSpc>
                <a:spcPct val="150000"/>
              </a:lnSpc>
              <a:buNone/>
            </a:pPr>
            <a:r>
              <a:rPr lang="el-GR" sz="2400" dirty="0"/>
              <a:t> </a:t>
            </a:r>
            <a:r>
              <a:rPr lang="el-GR" sz="2400" dirty="0" smtClean="0"/>
              <a:t>     3) Η περίοδος την εφηβείας εξάπτει τον άνθρωπο και τον οδηγεί σε πράξεις αδιανόητες για τους μεγαλύτερους.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714356"/>
            <a:ext cx="9144000" cy="6143644"/>
          </a:xfrm>
        </p:spPr>
        <p:txBody>
          <a:bodyPr>
            <a:normAutofit/>
          </a:bodyPr>
          <a:lstStyle/>
          <a:p>
            <a:pPr lvl="0" algn="just"/>
            <a:r>
              <a:rPr lang="el-GR" sz="2800" b="1" dirty="0" smtClean="0"/>
              <a:t>3) Ορισμός και προϋποθέσεις γονιμότητας της αμφισβήτησης</a:t>
            </a:r>
          </a:p>
          <a:p>
            <a:pPr lvl="0" algn="just"/>
            <a:endParaRPr lang="el-GR" sz="2800" b="1" u="sng" dirty="0"/>
          </a:p>
          <a:p>
            <a:pPr lvl="0" algn="just">
              <a:lnSpc>
                <a:spcPct val="150000"/>
              </a:lnSpc>
            </a:pPr>
            <a:r>
              <a:rPr lang="el-GR" sz="2400" dirty="0" smtClean="0"/>
              <a:t>Ελεύθερο και ανεξέλεγκτο πνεύμα το οποίο δεν καθορίζεται από κατασταλτικούς παράγοντες. Θεωρείται γόνιμη υπό την προϋπόθεση ότι δεν καταλήγει στην απόρριψη.</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00034" y="714356"/>
            <a:ext cx="7715304" cy="4500594"/>
          </a:xfrm>
        </p:spPr>
        <p:txBody>
          <a:bodyPr>
            <a:normAutofit/>
          </a:bodyPr>
          <a:lstStyle/>
          <a:p>
            <a:pPr algn="just">
              <a:lnSpc>
                <a:spcPct val="110000"/>
              </a:lnSpc>
              <a:spcBef>
                <a:spcPts val="0"/>
              </a:spcBef>
            </a:pPr>
            <a:r>
              <a:rPr lang="el-GR" sz="2800" b="1" dirty="0" smtClean="0"/>
              <a:t>4) Σε ποιους χώρους πρέπει να ευδοκιμεί η αμφισβήτηση;</a:t>
            </a:r>
          </a:p>
          <a:p>
            <a:pPr algn="just">
              <a:lnSpc>
                <a:spcPct val="110000"/>
              </a:lnSpc>
              <a:spcBef>
                <a:spcPts val="0"/>
              </a:spcBef>
            </a:pPr>
            <a:endParaRPr lang="el-GR" sz="2800" b="1" dirty="0" smtClean="0"/>
          </a:p>
          <a:p>
            <a:pPr algn="just">
              <a:lnSpc>
                <a:spcPct val="150000"/>
              </a:lnSpc>
            </a:pPr>
            <a:r>
              <a:rPr lang="el-GR" sz="2400" dirty="0"/>
              <a:t>Η</a:t>
            </a:r>
            <a:r>
              <a:rPr lang="el-GR" sz="2400" dirty="0" smtClean="0"/>
              <a:t> αμφισβήτηση είναι απαραίτητη σε τομείς όπως:</a:t>
            </a:r>
          </a:p>
          <a:p>
            <a:pPr algn="just">
              <a:lnSpc>
                <a:spcPct val="150000"/>
              </a:lnSpc>
              <a:buNone/>
            </a:pPr>
            <a:r>
              <a:rPr lang="el-GR" sz="2400" dirty="0" smtClean="0"/>
              <a:t>     1)Επιστήμη </a:t>
            </a:r>
          </a:p>
          <a:p>
            <a:pPr algn="just">
              <a:lnSpc>
                <a:spcPct val="150000"/>
              </a:lnSpc>
              <a:buNone/>
            </a:pPr>
            <a:r>
              <a:rPr lang="el-GR" sz="2400" dirty="0" smtClean="0"/>
              <a:t>     2)Κοινωνία </a:t>
            </a:r>
          </a:p>
          <a:p>
            <a:pPr algn="just">
              <a:lnSpc>
                <a:spcPct val="150000"/>
              </a:lnSpc>
              <a:buNone/>
            </a:pPr>
            <a:r>
              <a:rPr lang="el-GR" sz="2400" dirty="0" smtClean="0"/>
              <a:t>     3)Θρησκεία.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142852"/>
            <a:ext cx="8229600" cy="1143000"/>
          </a:xfrm>
        </p:spPr>
        <p:txBody>
          <a:bodyPr>
            <a:normAutofit/>
          </a:bodyPr>
          <a:lstStyle/>
          <a:p>
            <a:r>
              <a:rPr lang="el-GR" dirty="0" smtClean="0"/>
              <a:t>Κείμενο: 2</a:t>
            </a:r>
            <a:r>
              <a:rPr lang="el-GR" baseline="30000" dirty="0" smtClean="0"/>
              <a:t>ο</a:t>
            </a:r>
            <a:r>
              <a:rPr lang="el-GR" dirty="0" smtClean="0"/>
              <a:t/>
            </a:r>
            <a:br>
              <a:rPr lang="el-GR" dirty="0" smtClean="0"/>
            </a:br>
            <a:endParaRPr lang="el-GR" dirty="0"/>
          </a:p>
        </p:txBody>
      </p:sp>
      <p:sp>
        <p:nvSpPr>
          <p:cNvPr id="3" name="2 - Θέση περιεχομένου"/>
          <p:cNvSpPr>
            <a:spLocks noGrp="1"/>
          </p:cNvSpPr>
          <p:nvPr>
            <p:ph idx="1"/>
          </p:nvPr>
        </p:nvSpPr>
        <p:spPr>
          <a:xfrm>
            <a:off x="0" y="785794"/>
            <a:ext cx="9144000" cy="6072206"/>
          </a:xfrm>
        </p:spPr>
        <p:txBody>
          <a:bodyPr>
            <a:normAutofit/>
          </a:bodyPr>
          <a:lstStyle/>
          <a:p>
            <a:pPr algn="just"/>
            <a:r>
              <a:rPr lang="el-GR" sz="2800" b="1" dirty="0" smtClean="0"/>
              <a:t>1) Η αμφισβήτηση των Νέων</a:t>
            </a:r>
          </a:p>
          <a:p>
            <a:pPr algn="just"/>
            <a:endParaRPr lang="el-GR" dirty="0" smtClean="0"/>
          </a:p>
          <a:p>
            <a:pPr algn="just">
              <a:lnSpc>
                <a:spcPct val="150000"/>
              </a:lnSpc>
            </a:pPr>
            <a:r>
              <a:rPr lang="el-GR" sz="2400" dirty="0"/>
              <a:t>Π</a:t>
            </a:r>
            <a:r>
              <a:rPr lang="el-GR" sz="2400" dirty="0" smtClean="0"/>
              <a:t>ροστασία από την κακομεταχείριση των νοοτροπιών της κοινωνίας.</a:t>
            </a:r>
          </a:p>
          <a:p>
            <a:pPr algn="just">
              <a:lnSpc>
                <a:spcPct val="150000"/>
              </a:lnSpc>
            </a:pPr>
            <a:endParaRPr lang="el-GR" sz="2000" dirty="0"/>
          </a:p>
          <a:p>
            <a:pPr algn="just"/>
            <a:r>
              <a:rPr lang="el-GR" sz="2800" b="1" dirty="0" smtClean="0"/>
              <a:t>2) Η αμφισβήτηση των νέων είναι ζημιογόνα ή ωφέλιμη για την κοινωνική πρόοδο;</a:t>
            </a:r>
          </a:p>
          <a:p>
            <a:pPr algn="just"/>
            <a:endParaRPr lang="el-GR" sz="2400" b="1" u="sng" dirty="0" smtClean="0"/>
          </a:p>
          <a:p>
            <a:pPr algn="just">
              <a:lnSpc>
                <a:spcPct val="150000"/>
              </a:lnSpc>
            </a:pPr>
            <a:r>
              <a:rPr lang="el-GR" sz="2400" dirty="0" smtClean="0"/>
              <a:t>Θεωρείται ωφέλιμη για την κοινωνική πρόοδο, καθώς ανανεώνει και εκσυγχρονίζει τις αξίες και τα πιστεύω της κοινωνίας.</a:t>
            </a:r>
          </a:p>
          <a:p>
            <a:pPr algn="just">
              <a:lnSpc>
                <a:spcPct val="150000"/>
              </a:lnSpc>
            </a:pPr>
            <a:endParaRPr lang="el-GR"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857232"/>
            <a:ext cx="9144000" cy="6000768"/>
          </a:xfrm>
        </p:spPr>
        <p:txBody>
          <a:bodyPr>
            <a:normAutofit/>
          </a:bodyPr>
          <a:lstStyle/>
          <a:p>
            <a:pPr algn="just"/>
            <a:r>
              <a:rPr lang="el-GR" sz="2800" b="1" dirty="0" smtClean="0"/>
              <a:t>3) Ποιες μορφές πρέπει να λαμβάνει η αμφισβήτηση ώστε να οδηγεί στην πρόοδο;</a:t>
            </a:r>
          </a:p>
          <a:p>
            <a:pPr algn="just"/>
            <a:endParaRPr lang="el-GR" sz="2400" b="1" u="sng" dirty="0" smtClean="0"/>
          </a:p>
          <a:p>
            <a:pPr algn="just">
              <a:lnSpc>
                <a:spcPct val="150000"/>
              </a:lnSpc>
            </a:pPr>
            <a:r>
              <a:rPr lang="el-GR" sz="2400" dirty="0" smtClean="0"/>
              <a:t>Δεν πρέπει να γίνεται με σκοπό τον ανταγωνισμό. Ο καθένας μπορεί να εκφράζει ελεύθερα την αμφισβήτησή του χωρίς αυτή να περιορίζεται από άλλους παράγοντες και να τη χρησιμοποιεί με σκοπό να ευαισθητοποιήσει και όχι να ειρωνευτεί.</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797040"/>
          </a:xfrm>
        </p:spPr>
        <p:txBody>
          <a:bodyPr>
            <a:normAutofit/>
          </a:bodyPr>
          <a:lstStyle/>
          <a:p>
            <a:r>
              <a:rPr lang="el-GR" dirty="0" smtClean="0"/>
              <a:t>Κείμενο 3                       </a:t>
            </a:r>
            <a:br>
              <a:rPr lang="el-GR" dirty="0" smtClean="0"/>
            </a:br>
            <a:r>
              <a:rPr lang="el-GR" dirty="0" smtClean="0"/>
              <a:t> </a:t>
            </a:r>
            <a:br>
              <a:rPr lang="el-GR" dirty="0" smtClean="0"/>
            </a:br>
            <a:endParaRPr lang="el-GR" dirty="0"/>
          </a:p>
        </p:txBody>
      </p:sp>
      <p:sp>
        <p:nvSpPr>
          <p:cNvPr id="3" name="2 - Θέση περιεχομένου"/>
          <p:cNvSpPr>
            <a:spLocks noGrp="1"/>
          </p:cNvSpPr>
          <p:nvPr>
            <p:ph idx="1"/>
          </p:nvPr>
        </p:nvSpPr>
        <p:spPr>
          <a:xfrm>
            <a:off x="457200" y="928670"/>
            <a:ext cx="8229600" cy="5197493"/>
          </a:xfrm>
        </p:spPr>
        <p:txBody>
          <a:bodyPr>
            <a:normAutofit fontScale="85000" lnSpcReduction="10000"/>
          </a:bodyPr>
          <a:lstStyle/>
          <a:p>
            <a:pPr algn="just"/>
            <a:r>
              <a:rPr lang="el-GR" sz="3000" b="1" dirty="0" smtClean="0"/>
              <a:t>1</a:t>
            </a:r>
            <a:r>
              <a:rPr lang="el-GR" sz="3000" b="1" dirty="0"/>
              <a:t>. Ποιο περιεχόμενο δίνουν στην αμφισβήτηση οι παραπάνω στίχοι(πολιτικό, κοινωνικό, θρησκευτικό κτλ);</a:t>
            </a:r>
          </a:p>
          <a:p>
            <a:pPr>
              <a:buNone/>
            </a:pPr>
            <a:endParaRPr lang="el-GR" dirty="0"/>
          </a:p>
          <a:p>
            <a:pPr algn="just">
              <a:lnSpc>
                <a:spcPct val="160000"/>
              </a:lnSpc>
            </a:pPr>
            <a:r>
              <a:rPr lang="el-GR" sz="3000" dirty="0" smtClean="0"/>
              <a:t>Το </a:t>
            </a:r>
            <a:r>
              <a:rPr lang="el-GR" sz="3000" dirty="0"/>
              <a:t>κύριο θέμα του κειμένου είναι κοινωνικοπολιτικό, καθώς μιλά για τον τρόπο αντιμετώπισης των πολιτικών αποφάσεων από την κοινωνία. Επιπλέον, αναφέρεται στον θρησκευτικό φανατισμό κατά τη διάρκεια του μεσαίωνα και τον συγκρίνει με το σημερινό καπιταλιστικό έλεγχο</a:t>
            </a:r>
            <a:r>
              <a:rPr lang="el-GR" sz="3000" dirty="0" smtClean="0"/>
              <a:t>.</a:t>
            </a:r>
            <a:endParaRPr lang="el-GR" sz="3000" dirty="0"/>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785794"/>
            <a:ext cx="8258204" cy="5340369"/>
          </a:xfrm>
        </p:spPr>
        <p:txBody>
          <a:bodyPr>
            <a:normAutofit/>
          </a:bodyPr>
          <a:lstStyle/>
          <a:p>
            <a:r>
              <a:rPr lang="el-GR" sz="3000" b="1" dirty="0" smtClean="0"/>
              <a:t>2. Ποια «παραδεγμένα» αμφισβητούνται; Θέλετε μήπως να προσθέσετε κι άλλα στον κατάλογο;</a:t>
            </a:r>
          </a:p>
          <a:p>
            <a:endParaRPr lang="el-GR" sz="3000" b="1" dirty="0" smtClean="0"/>
          </a:p>
          <a:p>
            <a:pPr>
              <a:lnSpc>
                <a:spcPct val="150000"/>
              </a:lnSpc>
            </a:pPr>
            <a:r>
              <a:rPr lang="el-GR" sz="2800" dirty="0" smtClean="0"/>
              <a:t>Τα αμφισβητούμενα παραδεγμένα είναι τα εξής:</a:t>
            </a:r>
          </a:p>
          <a:p>
            <a:pPr>
              <a:lnSpc>
                <a:spcPct val="150000"/>
              </a:lnSpc>
              <a:buNone/>
            </a:pPr>
            <a:r>
              <a:rPr lang="el-GR" sz="2800" dirty="0" smtClean="0"/>
              <a:t>     1) Η πολιτική διαφθορά και η απληστία των ‘’δυνατών’’</a:t>
            </a:r>
          </a:p>
          <a:p>
            <a:pPr>
              <a:lnSpc>
                <a:spcPct val="150000"/>
              </a:lnSpc>
              <a:buNone/>
            </a:pPr>
            <a:r>
              <a:rPr lang="el-GR" sz="2800" dirty="0" smtClean="0"/>
              <a:t>     2) Ο θρησκευτικός φανατισμός.</a:t>
            </a:r>
          </a:p>
          <a:p>
            <a:endParaRPr lang="el-GR" dirty="0"/>
          </a:p>
        </p:txBody>
      </p:sp>
    </p:spTree>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48</TotalTime>
  <Words>440</Words>
  <Application>Microsoft Office PowerPoint</Application>
  <PresentationFormat>On-screen Show (4:3)</PresentationFormat>
  <Paragraphs>46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Trebuchet MS</vt:lpstr>
      <vt:lpstr>Berlin</vt:lpstr>
      <vt:lpstr>Εργασία Ομάδας: 1ης</vt:lpstr>
      <vt:lpstr>Κείμενο: 1ο </vt:lpstr>
      <vt:lpstr>PowerPoint Presentation</vt:lpstr>
      <vt:lpstr>PowerPoint Presentation</vt:lpstr>
      <vt:lpstr>PowerPoint Presentation</vt:lpstr>
      <vt:lpstr>Κείμενο: 2ο </vt:lpstr>
      <vt:lpstr>PowerPoint Presentation</vt:lpstr>
      <vt:lpstr>Κείμενο 3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Ομάδας: 1ης</dc:title>
  <dc:creator>client01</dc:creator>
  <cp:lastModifiedBy>Antonis Michailidis</cp:lastModifiedBy>
  <cp:revision>8</cp:revision>
  <dcterms:created xsi:type="dcterms:W3CDTF">2015-10-22T10:27:44Z</dcterms:created>
  <dcterms:modified xsi:type="dcterms:W3CDTF">2015-11-08T12:36:18Z</dcterms:modified>
</cp:coreProperties>
</file>