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1"/>
  </p:sldMasterIdLst>
  <p:notesMasterIdLst>
    <p:notesMasterId r:id="rId41"/>
  </p:notesMasterIdLst>
  <p:sldIdLst>
    <p:sldId id="281" r:id="rId2"/>
    <p:sldId id="303" r:id="rId3"/>
    <p:sldId id="274" r:id="rId4"/>
    <p:sldId id="304" r:id="rId5"/>
    <p:sldId id="305" r:id="rId6"/>
    <p:sldId id="275" r:id="rId7"/>
    <p:sldId id="306" r:id="rId8"/>
    <p:sldId id="307" r:id="rId9"/>
    <p:sldId id="321" r:id="rId10"/>
    <p:sldId id="308" r:id="rId11"/>
    <p:sldId id="323" r:id="rId12"/>
    <p:sldId id="310" r:id="rId13"/>
    <p:sldId id="309" r:id="rId14"/>
    <p:sldId id="269" r:id="rId15"/>
    <p:sldId id="278" r:id="rId16"/>
    <p:sldId id="311" r:id="rId17"/>
    <p:sldId id="313" r:id="rId18"/>
    <p:sldId id="325" r:id="rId19"/>
    <p:sldId id="302" r:id="rId20"/>
    <p:sldId id="327" r:id="rId21"/>
    <p:sldId id="326" r:id="rId22"/>
    <p:sldId id="284" r:id="rId23"/>
    <p:sldId id="285" r:id="rId24"/>
    <p:sldId id="286" r:id="rId25"/>
    <p:sldId id="287" r:id="rId26"/>
    <p:sldId id="288" r:id="rId27"/>
    <p:sldId id="289" r:id="rId28"/>
    <p:sldId id="261" r:id="rId29"/>
    <p:sldId id="293" r:id="rId30"/>
    <p:sldId id="294" r:id="rId31"/>
    <p:sldId id="296" r:id="rId32"/>
    <p:sldId id="298" r:id="rId33"/>
    <p:sldId id="300" r:id="rId34"/>
    <p:sldId id="315" r:id="rId35"/>
    <p:sldId id="316" r:id="rId36"/>
    <p:sldId id="318" r:id="rId37"/>
    <p:sldId id="319" r:id="rId38"/>
    <p:sldId id="320" r:id="rId39"/>
    <p:sldId id="324" r:id="rId40"/>
  </p:sldIdLst>
  <p:sldSz cx="9144000" cy="6858000" type="screen4x3"/>
  <p:notesSz cx="6858000" cy="9144000"/>
  <p:defaultTextStyle>
    <a:defPPr>
      <a:defRPr lang="el-GR"/>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660033"/>
    <a:srgbClr val="FF0000"/>
    <a:srgbClr val="1C1C1C"/>
    <a:srgbClr val="C0C0C0"/>
    <a:srgbClr val="DE6400"/>
    <a:srgbClr val="6F27F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autoAdjust="0"/>
    <p:restoredTop sz="94728" autoAdjust="0"/>
  </p:normalViewPr>
  <p:slideViewPr>
    <p:cSldViewPr>
      <p:cViewPr>
        <p:scale>
          <a:sx n="66" d="100"/>
          <a:sy n="66" d="100"/>
        </p:scale>
        <p:origin x="-558"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534"/>
    </p:cViewPr>
  </p:sorterViewPr>
  <p:notesViewPr>
    <p:cSldViewPr>
      <p:cViewPr varScale="1">
        <p:scale>
          <a:sx n="52" d="100"/>
          <a:sy n="52" d="100"/>
        </p:scale>
        <p:origin x="-2220"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l-GR"/>
          </a:p>
        </p:txBody>
      </p:sp>
      <p:sp>
        <p:nvSpPr>
          <p:cNvPr id="655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B0B1D293-3E22-4552-9A8E-4447345DA3C9}" type="datetimeFigureOut">
              <a:rPr lang="el-GR"/>
              <a:pPr>
                <a:defRPr/>
              </a:pPr>
              <a:t>30/3/2015</a:t>
            </a:fld>
            <a:endParaRPr lang="el-GR"/>
          </a:p>
        </p:txBody>
      </p:sp>
      <p:sp>
        <p:nvSpPr>
          <p:cNvPr id="10244" name="Rectangle 4"/>
          <p:cNvSpPr>
            <a:spLocks noGrp="1"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655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l-GR" noProof="0" smtClean="0"/>
              <a:t>Κάντε κλικ για να επεξεργαστείτε τα στυλ κειμένου του υποδείγματος</a:t>
            </a:r>
          </a:p>
          <a:p>
            <a:pPr lvl="1"/>
            <a:r>
              <a:rPr lang="el-GR" noProof="0" smtClean="0"/>
              <a:t>Δεύτερου επιπέδου</a:t>
            </a:r>
          </a:p>
          <a:p>
            <a:pPr lvl="2"/>
            <a:r>
              <a:rPr lang="el-GR" noProof="0" smtClean="0"/>
              <a:t>Τρίτου επιπέδου</a:t>
            </a:r>
          </a:p>
          <a:p>
            <a:pPr lvl="3"/>
            <a:r>
              <a:rPr lang="el-GR" noProof="0" smtClean="0"/>
              <a:t>Τέταρτου επιπέδου</a:t>
            </a:r>
          </a:p>
          <a:p>
            <a:pPr lvl="4"/>
            <a:r>
              <a:rPr lang="el-GR" noProof="0" smtClean="0"/>
              <a:t>Πέμπτου επιπέδου</a:t>
            </a:r>
          </a:p>
        </p:txBody>
      </p:sp>
      <p:sp>
        <p:nvSpPr>
          <p:cNvPr id="655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l-GR"/>
          </a:p>
        </p:txBody>
      </p:sp>
      <p:sp>
        <p:nvSpPr>
          <p:cNvPr id="655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BA98C870-84E8-4EF8-9A58-0F5A5A113F6E}" type="slidenum">
              <a:rPr lang="el-GR"/>
              <a:pPr>
                <a:defRPr/>
              </a:pPr>
              <a:t>‹#›</a:t>
            </a:fld>
            <a:endParaRPr lang="el-G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Arial" charset="0"/>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Arial" charset="0"/>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5"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Right Triangle 13"/>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7"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8" name="Chevron 6"/>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9" name="Chevron 7"/>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10" name="Date Placeholder 3"/>
          <p:cNvSpPr>
            <a:spLocks noGrp="1"/>
          </p:cNvSpPr>
          <p:nvPr>
            <p:ph type="dt" sz="half" idx="10"/>
          </p:nvPr>
        </p:nvSpPr>
        <p:spPr/>
        <p:txBody>
          <a:bodyPr/>
          <a:lstStyle>
            <a:lvl1pPr>
              <a:defRPr/>
            </a:lvl1pPr>
            <a:extLst/>
          </a:lstStyle>
          <a:p>
            <a:pPr>
              <a:defRPr/>
            </a:pPr>
            <a:fld id="{1D6B18F8-7CE3-4147-BAC1-CC74691FF98B}" type="datetimeFigureOut">
              <a:rPr lang="el-GR"/>
              <a:pPr>
                <a:defRPr/>
              </a:pPr>
              <a:t>30/3/2015</a:t>
            </a:fld>
            <a:endParaRPr lang="el-GR"/>
          </a:p>
        </p:txBody>
      </p:sp>
      <p:sp>
        <p:nvSpPr>
          <p:cNvPr id="11" name="Footer Placeholder 4"/>
          <p:cNvSpPr>
            <a:spLocks noGrp="1"/>
          </p:cNvSpPr>
          <p:nvPr>
            <p:ph type="ftr" sz="quarter" idx="11"/>
          </p:nvPr>
        </p:nvSpPr>
        <p:spPr/>
        <p:txBody>
          <a:bodyPr/>
          <a:lstStyle>
            <a:lvl1pPr>
              <a:defRPr/>
            </a:lvl1pPr>
            <a:extLst/>
          </a:lstStyle>
          <a:p>
            <a:pPr>
              <a:defRPr/>
            </a:pPr>
            <a:endParaRPr lang="el-GR"/>
          </a:p>
        </p:txBody>
      </p:sp>
      <p:sp>
        <p:nvSpPr>
          <p:cNvPr id="12" name="Slide Number Placeholder 5"/>
          <p:cNvSpPr>
            <a:spLocks noGrp="1"/>
          </p:cNvSpPr>
          <p:nvPr>
            <p:ph type="sldNum" sz="quarter" idx="12"/>
          </p:nvPr>
        </p:nvSpPr>
        <p:spPr/>
        <p:txBody>
          <a:bodyPr/>
          <a:lstStyle>
            <a:lvl1pPr>
              <a:defRPr/>
            </a:lvl1pPr>
            <a:extLst/>
          </a:lstStyle>
          <a:p>
            <a:pPr>
              <a:defRPr/>
            </a:pPr>
            <a:fld id="{705CFD72-93E5-4AE6-9085-BE9851967430}" type="slidenum">
              <a:rPr lang="el-GR"/>
              <a:pPr>
                <a:defRPr/>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Right Triangle 13"/>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9"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10" name="Date Placeholder 4"/>
          <p:cNvSpPr>
            <a:spLocks noGrp="1"/>
          </p:cNvSpPr>
          <p:nvPr>
            <p:ph type="dt" sz="half" idx="10"/>
          </p:nvPr>
        </p:nvSpPr>
        <p:spPr/>
        <p:txBody>
          <a:bodyPr/>
          <a:lstStyle>
            <a:lvl1pPr>
              <a:defRPr/>
            </a:lvl1pPr>
            <a:extLst/>
          </a:lstStyle>
          <a:p>
            <a:pPr>
              <a:defRPr/>
            </a:pPr>
            <a:fld id="{50953966-4222-46DF-8D44-DA8FA57C19F9}" type="datetimeFigureOut">
              <a:rPr lang="el-GR"/>
              <a:pPr>
                <a:defRPr/>
              </a:pPr>
              <a:t>30/3/2015</a:t>
            </a:fld>
            <a:endParaRPr lang="el-GR"/>
          </a:p>
        </p:txBody>
      </p:sp>
      <p:sp>
        <p:nvSpPr>
          <p:cNvPr id="11" name="Footer Placeholder 5"/>
          <p:cNvSpPr>
            <a:spLocks noGrp="1"/>
          </p:cNvSpPr>
          <p:nvPr>
            <p:ph type="ftr" sz="quarter" idx="11"/>
          </p:nvPr>
        </p:nvSpPr>
        <p:spPr/>
        <p:txBody>
          <a:bodyPr/>
          <a:lstStyle>
            <a:lvl1pPr>
              <a:defRPr/>
            </a:lvl1pPr>
            <a:extLst/>
          </a:lstStyle>
          <a:p>
            <a:pPr>
              <a:defRPr/>
            </a:pPr>
            <a:endParaRPr lang="el-GR"/>
          </a:p>
        </p:txBody>
      </p:sp>
      <p:sp>
        <p:nvSpPr>
          <p:cNvPr id="12" name="Slide Number Placeholder 6"/>
          <p:cNvSpPr>
            <a:spLocks noGrp="1"/>
          </p:cNvSpPr>
          <p:nvPr>
            <p:ph type="sldNum" sz="quarter" idx="12"/>
          </p:nvPr>
        </p:nvSpPr>
        <p:spPr/>
        <p:txBody>
          <a:bodyPr/>
          <a:lstStyle>
            <a:lvl1pPr>
              <a:defRPr/>
            </a:lvl1pPr>
            <a:extLst/>
          </a:lstStyle>
          <a:p>
            <a:pPr>
              <a:defRPr/>
            </a:pPr>
            <a:fld id="{E1854C27-5F55-4F81-AC53-D6E574F4328E}" type="slidenum">
              <a:rPr lang="el-GR"/>
              <a:pPr>
                <a:defRPr/>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Freeform 12"/>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4" name="Freeform 11"/>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5" name="Right Triangle 13"/>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7"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8" name="Date Placeholder 2"/>
          <p:cNvSpPr>
            <a:spLocks noGrp="1"/>
          </p:cNvSpPr>
          <p:nvPr>
            <p:ph type="dt" sz="half" idx="10"/>
          </p:nvPr>
        </p:nvSpPr>
        <p:spPr/>
        <p:txBody>
          <a:bodyPr/>
          <a:lstStyle>
            <a:lvl1pPr>
              <a:defRPr/>
            </a:lvl1pPr>
            <a:extLst/>
          </a:lstStyle>
          <a:p>
            <a:pPr>
              <a:defRPr/>
            </a:pPr>
            <a:fld id="{FABCB867-3725-49C5-B4D8-004A92B5D8F2}" type="datetimeFigureOut">
              <a:rPr lang="el-GR"/>
              <a:pPr>
                <a:defRPr/>
              </a:pPr>
              <a:t>30/3/2015</a:t>
            </a:fld>
            <a:endParaRPr lang="el-GR"/>
          </a:p>
        </p:txBody>
      </p:sp>
      <p:sp>
        <p:nvSpPr>
          <p:cNvPr id="9" name="Footer Placeholder 3"/>
          <p:cNvSpPr>
            <a:spLocks noGrp="1"/>
          </p:cNvSpPr>
          <p:nvPr>
            <p:ph type="ftr" sz="quarter" idx="11"/>
          </p:nvPr>
        </p:nvSpPr>
        <p:spPr/>
        <p:txBody>
          <a:bodyPr/>
          <a:lstStyle>
            <a:lvl1pPr>
              <a:defRPr/>
            </a:lvl1pPr>
            <a:extLst/>
          </a:lstStyle>
          <a:p>
            <a:pPr>
              <a:defRPr/>
            </a:pPr>
            <a:endParaRPr lang="el-GR"/>
          </a:p>
        </p:txBody>
      </p:sp>
      <p:sp>
        <p:nvSpPr>
          <p:cNvPr id="10" name="Slide Number Placeholder 4"/>
          <p:cNvSpPr>
            <a:spLocks noGrp="1"/>
          </p:cNvSpPr>
          <p:nvPr>
            <p:ph type="sldNum" sz="quarter" idx="12"/>
          </p:nvPr>
        </p:nvSpPr>
        <p:spPr/>
        <p:txBody>
          <a:bodyPr/>
          <a:lstStyle>
            <a:lvl1pPr>
              <a:defRPr/>
            </a:lvl1pPr>
            <a:extLst/>
          </a:lstStyle>
          <a:p>
            <a:pPr>
              <a:defRPr/>
            </a:pPr>
            <a:fld id="{531BA36A-8E46-4E13-AA0E-27312D67A3DF}" type="slidenum">
              <a:rPr lang="el-GR"/>
              <a:pPr>
                <a:defRPr/>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fld id="{52DE2A68-B22C-40F2-BF5B-BB11E7940B0F}" type="datetimeFigureOut">
              <a:rPr lang="el-GR"/>
              <a:pPr>
                <a:defRPr/>
              </a:pPr>
              <a:t>30/3/2015</a:t>
            </a:fld>
            <a:endParaRPr lang="el-GR"/>
          </a:p>
        </p:txBody>
      </p:sp>
      <p:sp>
        <p:nvSpPr>
          <p:cNvPr id="6" name="Footer Placeholder 5"/>
          <p:cNvSpPr>
            <a:spLocks noGrp="1"/>
          </p:cNvSpPr>
          <p:nvPr>
            <p:ph type="ftr" sz="quarter" idx="11"/>
          </p:nvPr>
        </p:nvSpPr>
        <p:spPr/>
        <p:txBody>
          <a:bodyPr/>
          <a:lstStyle>
            <a:lvl1pPr>
              <a:defRPr/>
            </a:lvl1pPr>
            <a:extLst/>
          </a:lstStyle>
          <a:p>
            <a:pPr>
              <a:defRPr/>
            </a:pPr>
            <a:endParaRPr lang="el-GR"/>
          </a:p>
        </p:txBody>
      </p:sp>
      <p:sp>
        <p:nvSpPr>
          <p:cNvPr id="7" name="Slide Number Placeholder 6"/>
          <p:cNvSpPr>
            <a:spLocks noGrp="1"/>
          </p:cNvSpPr>
          <p:nvPr>
            <p:ph type="sldNum" sz="quarter" idx="12"/>
          </p:nvPr>
        </p:nvSpPr>
        <p:spPr/>
        <p:txBody>
          <a:bodyPr/>
          <a:lstStyle>
            <a:lvl1pPr>
              <a:defRPr/>
            </a:lvl1pPr>
            <a:extLst/>
          </a:lstStyle>
          <a:p>
            <a:pPr>
              <a:defRPr/>
            </a:pPr>
            <a:fld id="{27A09E4D-EAB8-49F2-BB8C-090DB036CBFD}" type="slidenum">
              <a:rPr lang="el-GR"/>
              <a:pPr>
                <a:defRPr/>
              </a:pPr>
              <a:t>‹#›</a:t>
            </a:fld>
            <a:endParaRPr lang="el-GR"/>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Freeform 7"/>
          <p:cNvSpPr>
            <a:spLocks/>
          </p:cNvSpPr>
          <p:nvPr/>
        </p:nvSpPr>
        <p:spPr bwMode="auto">
          <a:xfrm>
            <a:off x="500063" y="5945188"/>
            <a:ext cx="4940300" cy="9207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6" name="Freeform 8"/>
          <p:cNvSpPr>
            <a:spLocks/>
          </p:cNvSpPr>
          <p:nvPr/>
        </p:nvSpPr>
        <p:spPr bwMode="auto">
          <a:xfrm>
            <a:off x="485775" y="5938838"/>
            <a:ext cx="3690938"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fontAlgn="auto">
              <a:spcBef>
                <a:spcPts val="0"/>
              </a:spcBef>
              <a:spcAft>
                <a:spcPts val="0"/>
              </a:spcAft>
              <a:defRPr/>
            </a:pPr>
            <a:endParaRPr lang="en-US">
              <a:latin typeface="+mn-lt"/>
              <a:cs typeface="+mn-cs"/>
            </a:endParaRPr>
          </a:p>
        </p:txBody>
      </p:sp>
      <p:sp>
        <p:nvSpPr>
          <p:cNvPr id="7"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cxnSp>
        <p:nvCxnSpPr>
          <p:cNvPr id="8"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11"/>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10" name="Chevron 12"/>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fontAlgn="auto">
              <a:spcBef>
                <a:spcPts val="0"/>
              </a:spcBef>
              <a:spcAft>
                <a:spcPts val="0"/>
              </a:spcAft>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fld id="{0A707BA7-1C78-4C61-BEB1-6C8B848527F5}" type="datetimeFigureOut">
              <a:rPr lang="el-GR"/>
              <a:pPr>
                <a:defRPr/>
              </a:pPr>
              <a:t>30/3/2015</a:t>
            </a:fld>
            <a:endParaRPr lang="el-GR"/>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endParaRPr lang="el-G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6FE61BBA-7652-4103-94C9-B48982D74A35}" type="slidenum">
              <a:rPr lang="el-GR"/>
              <a:pPr>
                <a:defRPr/>
              </a:pPr>
              <a:t>‹#›</a:t>
            </a:fld>
            <a:endParaRPr lang="el-GR"/>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4"/>
          <p:cNvSpPr>
            <a:spLocks noGrp="1"/>
          </p:cNvSpPr>
          <p:nvPr>
            <p:ph type="dt" sz="half" idx="10"/>
          </p:nvPr>
        </p:nvSpPr>
        <p:spPr/>
        <p:txBody>
          <a:bodyPr/>
          <a:lstStyle>
            <a:lvl1pPr>
              <a:defRPr/>
            </a:lvl1pPr>
          </a:lstStyle>
          <a:p>
            <a:pPr>
              <a:defRPr/>
            </a:pPr>
            <a:fld id="{16D0B4AD-649A-4E73-A0CF-B822BEA87336}" type="datetimeFigureOut">
              <a:rPr lang="el-GR"/>
              <a:pPr>
                <a:defRPr/>
              </a:pPr>
              <a:t>30/3/2015</a:t>
            </a:fld>
            <a:endParaRPr lang="el-GR"/>
          </a:p>
        </p:txBody>
      </p:sp>
      <p:sp>
        <p:nvSpPr>
          <p:cNvPr id="3" name="Footer Placeholder 5"/>
          <p:cNvSpPr>
            <a:spLocks noGrp="1"/>
          </p:cNvSpPr>
          <p:nvPr>
            <p:ph type="ftr" sz="quarter" idx="11"/>
          </p:nvPr>
        </p:nvSpPr>
        <p:spPr/>
        <p:txBody>
          <a:bodyPr/>
          <a:lstStyle>
            <a:lvl1pPr>
              <a:defRPr/>
            </a:lvl1pPr>
          </a:lstStyle>
          <a:p>
            <a:pPr>
              <a:defRPr/>
            </a:pPr>
            <a:endParaRPr lang="el-GR"/>
          </a:p>
        </p:txBody>
      </p:sp>
      <p:sp>
        <p:nvSpPr>
          <p:cNvPr id="4" name="Slide Number Placeholder 6"/>
          <p:cNvSpPr>
            <a:spLocks noGrp="1"/>
          </p:cNvSpPr>
          <p:nvPr>
            <p:ph type="sldNum" sz="quarter" idx="12"/>
          </p:nvPr>
        </p:nvSpPr>
        <p:spPr/>
        <p:txBody>
          <a:bodyPr/>
          <a:lstStyle>
            <a:lvl1pPr>
              <a:defRPr/>
            </a:lvl1pPr>
          </a:lstStyle>
          <a:p>
            <a:pPr>
              <a:defRPr/>
            </a:pPr>
            <a:fld id="{5D6C385C-D7C7-4D85-AADC-C8FF3A2E6770}" type="slidenum">
              <a:rPr lang="el-GR"/>
              <a:pPr>
                <a:defRPr/>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l-GR"/>
          </a:p>
        </p:txBody>
      </p:sp>
      <p:sp>
        <p:nvSpPr>
          <p:cNvPr id="3" name="Content Placeholder 2"/>
          <p:cNvSpPr>
            <a:spLocks noGrp="1"/>
          </p:cNvSpPr>
          <p:nvPr>
            <p:ph sz="half" idx="1"/>
          </p:nvPr>
        </p:nvSpPr>
        <p:spPr>
          <a:xfrm>
            <a:off x="457200" y="14811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Content Placeholder 3"/>
          <p:cNvSpPr>
            <a:spLocks noGrp="1"/>
          </p:cNvSpPr>
          <p:nvPr>
            <p:ph sz="half" idx="2"/>
          </p:nvPr>
        </p:nvSpPr>
        <p:spPr>
          <a:xfrm>
            <a:off x="4648200" y="14811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5" name="Date Placeholder 4"/>
          <p:cNvSpPr>
            <a:spLocks noGrp="1"/>
          </p:cNvSpPr>
          <p:nvPr>
            <p:ph type="dt" sz="half" idx="10"/>
          </p:nvPr>
        </p:nvSpPr>
        <p:spPr/>
        <p:txBody>
          <a:bodyPr/>
          <a:lstStyle>
            <a:lvl1pPr>
              <a:defRPr/>
            </a:lvl1pPr>
          </a:lstStyle>
          <a:p>
            <a:pPr>
              <a:defRPr/>
            </a:pPr>
            <a:fld id="{EE6673AB-63B9-4CB3-902B-7C7DEF59B904}" type="datetimeFigureOut">
              <a:rPr lang="el-GR"/>
              <a:pPr>
                <a:defRPr/>
              </a:pPr>
              <a:t>30/3/2015</a:t>
            </a:fld>
            <a:endParaRPr lang="el-GR"/>
          </a:p>
        </p:txBody>
      </p:sp>
      <p:sp>
        <p:nvSpPr>
          <p:cNvPr id="6" name="Footer Placeholder 5"/>
          <p:cNvSpPr>
            <a:spLocks noGrp="1"/>
          </p:cNvSpPr>
          <p:nvPr>
            <p:ph type="ftr" sz="quarter" idx="11"/>
          </p:nvPr>
        </p:nvSpPr>
        <p:spPr/>
        <p:txBody>
          <a:bodyPr/>
          <a:lstStyle>
            <a:lvl1pPr>
              <a:defRPr/>
            </a:lvl1pPr>
          </a:lstStyle>
          <a:p>
            <a:pPr>
              <a:defRPr/>
            </a:pPr>
            <a:endParaRPr lang="el-GR"/>
          </a:p>
        </p:txBody>
      </p:sp>
      <p:sp>
        <p:nvSpPr>
          <p:cNvPr id="7" name="Slide Number Placeholder 6"/>
          <p:cNvSpPr>
            <a:spLocks noGrp="1"/>
          </p:cNvSpPr>
          <p:nvPr>
            <p:ph type="sldNum" sz="quarter" idx="12"/>
          </p:nvPr>
        </p:nvSpPr>
        <p:spPr/>
        <p:txBody>
          <a:bodyPr/>
          <a:lstStyle>
            <a:lvl1pPr>
              <a:defRPr/>
            </a:lvl1pPr>
          </a:lstStyle>
          <a:p>
            <a:pPr>
              <a:defRPr/>
            </a:pPr>
            <a:fld id="{3B831D6A-B07C-4B83-A0EB-B5D944608C58}" type="slidenum">
              <a:rPr lang="el-GR"/>
              <a:pPr>
                <a:defRPr/>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l-GR"/>
          </a:p>
        </p:txBody>
      </p:sp>
      <p:sp>
        <p:nvSpPr>
          <p:cNvPr id="3" name="Content Placeholder 2"/>
          <p:cNvSpPr>
            <a:spLocks noGrp="1"/>
          </p:cNvSpPr>
          <p:nvPr>
            <p:ph idx="1"/>
          </p:nvPr>
        </p:nvSpPr>
        <p:spPr>
          <a:xfrm>
            <a:off x="457200" y="1481138"/>
            <a:ext cx="8229600" cy="4525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l-GR"/>
          </a:p>
        </p:txBody>
      </p:sp>
      <p:sp>
        <p:nvSpPr>
          <p:cNvPr id="4" name="Date Placeholder 4"/>
          <p:cNvSpPr>
            <a:spLocks noGrp="1"/>
          </p:cNvSpPr>
          <p:nvPr>
            <p:ph type="dt" sz="half" idx="10"/>
          </p:nvPr>
        </p:nvSpPr>
        <p:spPr/>
        <p:txBody>
          <a:bodyPr/>
          <a:lstStyle>
            <a:lvl1pPr>
              <a:defRPr/>
            </a:lvl1pPr>
          </a:lstStyle>
          <a:p>
            <a:pPr>
              <a:defRPr/>
            </a:pPr>
            <a:fld id="{71FDC612-8551-4EB4-A6EF-97EAD2092412}" type="datetimeFigureOut">
              <a:rPr lang="el-GR"/>
              <a:pPr>
                <a:defRPr/>
              </a:pPr>
              <a:t>30/3/2015</a:t>
            </a:fld>
            <a:endParaRPr lang="el-GR"/>
          </a:p>
        </p:txBody>
      </p:sp>
      <p:sp>
        <p:nvSpPr>
          <p:cNvPr id="5" name="Footer Placeholder 5"/>
          <p:cNvSpPr>
            <a:spLocks noGrp="1"/>
          </p:cNvSpPr>
          <p:nvPr>
            <p:ph type="ftr" sz="quarter" idx="11"/>
          </p:nvPr>
        </p:nvSpPr>
        <p:spPr/>
        <p:txBody>
          <a:bodyPr/>
          <a:lstStyle>
            <a:lvl1pPr>
              <a:defRPr/>
            </a:lvl1pPr>
          </a:lstStyle>
          <a:p>
            <a:pPr>
              <a:defRPr/>
            </a:pPr>
            <a:endParaRPr lang="el-GR"/>
          </a:p>
        </p:txBody>
      </p:sp>
      <p:sp>
        <p:nvSpPr>
          <p:cNvPr id="6" name="Slide Number Placeholder 6"/>
          <p:cNvSpPr>
            <a:spLocks noGrp="1"/>
          </p:cNvSpPr>
          <p:nvPr>
            <p:ph type="sldNum" sz="quarter" idx="12"/>
          </p:nvPr>
        </p:nvSpPr>
        <p:spPr/>
        <p:txBody>
          <a:bodyPr/>
          <a:lstStyle>
            <a:lvl1pPr>
              <a:defRPr/>
            </a:lvl1pPr>
          </a:lstStyle>
          <a:p>
            <a:pPr>
              <a:defRPr/>
            </a:pPr>
            <a:fld id="{170290A6-0EAF-4ABE-8250-3B14B434D361}" type="slidenum">
              <a:rPr lang="el-GR"/>
              <a:pPr>
                <a:defRPr/>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0C0C0"/>
        </a:solidFill>
        <a:effectLst/>
      </p:bgPr>
    </p:bg>
    <p:spTree>
      <p:nvGrpSpPr>
        <p:cNvPr id="1" name=""/>
        <p:cNvGrpSpPr/>
        <p:nvPr/>
      </p:nvGrpSpPr>
      <p:grpSpPr>
        <a:xfrm>
          <a:off x="0" y="0"/>
          <a:ext cx="0" cy="0"/>
          <a:chOff x="0" y="0"/>
          <a:chExt cx="0" cy="0"/>
        </a:xfrm>
      </p:grpSpPr>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27"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3" name="Date Placeholder 4"/>
          <p:cNvSpPr>
            <a:spLocks noGrp="1"/>
          </p:cNvSpPr>
          <p:nvPr>
            <p:ph type="dt" sz="half" idx="2"/>
          </p:nvPr>
        </p:nvSpPr>
        <p:spPr>
          <a:xfrm>
            <a:off x="6727825" y="6408738"/>
            <a:ext cx="1919288" cy="365125"/>
          </a:xfrm>
          <a:prstGeom prst="rect">
            <a:avLst/>
          </a:prstGeom>
        </p:spPr>
        <p:txBody>
          <a:bodyPr vert="horz" anchor="b"/>
          <a:lstStyle>
            <a:lvl1pPr fontAlgn="auto">
              <a:spcBef>
                <a:spcPts val="0"/>
              </a:spcBef>
              <a:spcAft>
                <a:spcPts val="0"/>
              </a:spcAft>
              <a:defRPr sz="1000">
                <a:solidFill>
                  <a:schemeClr val="tx1"/>
                </a:solidFill>
                <a:latin typeface="+mn-lt"/>
                <a:cs typeface="+mn-cs"/>
              </a:defRPr>
            </a:lvl1pPr>
            <a:extLst/>
          </a:lstStyle>
          <a:p>
            <a:pPr>
              <a:defRPr/>
            </a:pPr>
            <a:fld id="{1E8F11D0-CA64-4DA4-990D-64FF77522E70}" type="datetimeFigureOut">
              <a:rPr lang="el-GR"/>
              <a:pPr>
                <a:defRPr/>
              </a:pPr>
              <a:t>30/3/2015</a:t>
            </a:fld>
            <a:endParaRPr lang="el-GR"/>
          </a:p>
        </p:txBody>
      </p:sp>
      <p:sp>
        <p:nvSpPr>
          <p:cNvPr id="24" name="Footer Placeholder 5"/>
          <p:cNvSpPr>
            <a:spLocks noGrp="1"/>
          </p:cNvSpPr>
          <p:nvPr>
            <p:ph type="ftr" sz="quarter" idx="3"/>
          </p:nvPr>
        </p:nvSpPr>
        <p:spPr>
          <a:xfrm>
            <a:off x="4379913" y="6408738"/>
            <a:ext cx="2351087" cy="365125"/>
          </a:xfrm>
          <a:prstGeom prst="rect">
            <a:avLst/>
          </a:prstGeom>
        </p:spPr>
        <p:txBody>
          <a:bodyPr vert="horz" anchor="b"/>
          <a:lstStyle>
            <a:lvl1pPr algn="r" fontAlgn="auto">
              <a:spcBef>
                <a:spcPts val="0"/>
              </a:spcBef>
              <a:spcAft>
                <a:spcPts val="0"/>
              </a:spcAft>
              <a:defRPr sz="1000">
                <a:solidFill>
                  <a:schemeClr val="tx1"/>
                </a:solidFill>
                <a:latin typeface="+mn-lt"/>
                <a:cs typeface="+mn-cs"/>
              </a:defRPr>
            </a:lvl1pPr>
            <a:extLst/>
          </a:lstStyle>
          <a:p>
            <a:pPr>
              <a:defRPr/>
            </a:pPr>
            <a:endParaRPr lang="el-GR"/>
          </a:p>
        </p:txBody>
      </p:sp>
      <p:sp>
        <p:nvSpPr>
          <p:cNvPr id="25" name="Slide Number Placeholder 6"/>
          <p:cNvSpPr>
            <a:spLocks noGrp="1"/>
          </p:cNvSpPr>
          <p:nvPr>
            <p:ph type="sldNum" sz="quarter" idx="4"/>
          </p:nvPr>
        </p:nvSpPr>
        <p:spPr>
          <a:xfrm>
            <a:off x="8647113" y="6408738"/>
            <a:ext cx="366712" cy="365125"/>
          </a:xfrm>
          <a:prstGeom prst="rect">
            <a:avLst/>
          </a:prstGeom>
        </p:spPr>
        <p:txBody>
          <a:bodyPr vert="horz" anchor="b"/>
          <a:lstStyle>
            <a:lvl1pPr algn="r" fontAlgn="auto">
              <a:spcBef>
                <a:spcPts val="0"/>
              </a:spcBef>
              <a:spcAft>
                <a:spcPts val="0"/>
              </a:spcAft>
              <a:defRPr sz="1000">
                <a:solidFill>
                  <a:schemeClr val="tx1"/>
                </a:solidFill>
                <a:latin typeface="+mn-lt"/>
                <a:cs typeface="+mn-cs"/>
              </a:defRPr>
            </a:lvl1pPr>
            <a:extLst/>
          </a:lstStyle>
          <a:p>
            <a:pPr>
              <a:defRPr/>
            </a:pPr>
            <a:fld id="{0BBA14E4-729E-4185-AF9F-A4868376F865}" type="slidenum">
              <a:rPr lang="el-GR"/>
              <a:pPr>
                <a:defRPr/>
              </a:pPr>
              <a:t>‹#›</a:t>
            </a:fld>
            <a:endParaRPr lang="el-GR"/>
          </a:p>
        </p:txBody>
      </p:sp>
    </p:spTree>
  </p:cSld>
  <p:clrMap bg1="dk1" tx1="lt1" bg2="dk2" tx2="lt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0" r:id="rId6"/>
    <p:sldLayoutId id="2147483711" r:id="rId7"/>
    <p:sldLayoutId id="2147483712" r:id="rId8"/>
  </p:sldLayoutIdLst>
  <p:transition spd="med">
    <p:diamond/>
  </p:transition>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Arial" charset="0"/>
          <a:ea typeface="+mj-ea"/>
          <a:cs typeface="+mj-cs"/>
        </a:defRPr>
      </a:lvl1pPr>
      <a:lvl2pPr algn="l" rtl="0" eaLnBrk="0" fontAlgn="base" hangingPunct="0">
        <a:spcBef>
          <a:spcPct val="0"/>
        </a:spcBef>
        <a:spcAft>
          <a:spcPct val="0"/>
        </a:spcAft>
        <a:defRPr sz="4100" b="1">
          <a:solidFill>
            <a:schemeClr val="tx2"/>
          </a:solidFill>
          <a:latin typeface="Arial" charset="0"/>
        </a:defRPr>
      </a:lvl2pPr>
      <a:lvl3pPr algn="l" rtl="0" eaLnBrk="0" fontAlgn="base" hangingPunct="0">
        <a:spcBef>
          <a:spcPct val="0"/>
        </a:spcBef>
        <a:spcAft>
          <a:spcPct val="0"/>
        </a:spcAft>
        <a:defRPr sz="4100" b="1">
          <a:solidFill>
            <a:schemeClr val="tx2"/>
          </a:solidFill>
          <a:latin typeface="Arial" charset="0"/>
        </a:defRPr>
      </a:lvl3pPr>
      <a:lvl4pPr algn="l" rtl="0" eaLnBrk="0" fontAlgn="base" hangingPunct="0">
        <a:spcBef>
          <a:spcPct val="0"/>
        </a:spcBef>
        <a:spcAft>
          <a:spcPct val="0"/>
        </a:spcAft>
        <a:defRPr sz="4100" b="1">
          <a:solidFill>
            <a:schemeClr val="tx2"/>
          </a:solidFill>
          <a:latin typeface="Arial" charset="0"/>
        </a:defRPr>
      </a:lvl4pPr>
      <a:lvl5pPr algn="l" rtl="0" eaLnBrk="0" fontAlgn="base" hangingPunct="0">
        <a:spcBef>
          <a:spcPct val="0"/>
        </a:spcBef>
        <a:spcAft>
          <a:spcPct val="0"/>
        </a:spcAft>
        <a:defRPr sz="4100" b="1">
          <a:solidFill>
            <a:schemeClr val="tx2"/>
          </a:solidFill>
          <a:latin typeface="Arial"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Arial" charset="0"/>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Arial" charset="0"/>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Arial" charset="0"/>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Arial" charset="0"/>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kern="1200">
          <a:solidFill>
            <a:schemeClr val="tx1"/>
          </a:solidFill>
          <a:latin typeface="Arial" charset="0"/>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6.xml"/><Relationship Id="rId4" Type="http://schemas.openxmlformats.org/officeDocument/2006/relationships/image" Target="../media/image2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image" Target="../media/image26.jpeg"/><Relationship Id="rId1" Type="http://schemas.openxmlformats.org/officeDocument/2006/relationships/slideLayout" Target="../slideLayouts/slideLayout6.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http://upload.wikimedia.org/wikipedia/commons/thumb/0/0e/The_sortie_of_Messologhi_by_Theodore_Vryzakis.jpg/250px-The_sortie_of_Messologhi_by_Theodore_Vryzakis.jpg" TargetMode="External"/><Relationship Id="rId2" Type="http://schemas.openxmlformats.org/officeDocument/2006/relationships/image" Target="../media/image32.jpeg"/><Relationship Id="rId1" Type="http://schemas.openxmlformats.org/officeDocument/2006/relationships/slideLayout" Target="../slideLayouts/slideLayout6.xml"/><Relationship Id="rId4" Type="http://schemas.openxmlformats.org/officeDocument/2006/relationships/image" Target="../media/image33.jpeg"/></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6.xml"/><Relationship Id="rId4" Type="http://schemas.openxmlformats.org/officeDocument/2006/relationships/image" Target="../media/image36.jpeg"/></Relationships>
</file>

<file path=ppt/slides/_rels/slide1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6.xml"/><Relationship Id="rId4" Type="http://schemas.openxmlformats.org/officeDocument/2006/relationships/image" Target="../media/image42.jpeg"/></Relationships>
</file>

<file path=ppt/slides/_rels/slide22.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6.xml"/><Relationship Id="rId5" Type="http://schemas.openxmlformats.org/officeDocument/2006/relationships/image" Target="../media/image50.jpeg"/><Relationship Id="rId4" Type="http://schemas.openxmlformats.org/officeDocument/2006/relationships/image" Target="../media/image49.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19.jpeg"/><Relationship Id="rId1" Type="http://schemas.openxmlformats.org/officeDocument/2006/relationships/slideLayout" Target="../slideLayouts/slideLayout6.xml"/><Relationship Id="rId4" Type="http://schemas.openxmlformats.org/officeDocument/2006/relationships/image" Target="http://lh4.ggpht.com/-h5v82gB9Ylw/T2UiyhiUdbI/AAAAAAAABiM/qMdtcnWTP-4/clip_image025_thumb3.jpg?imgmax=800"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6.xml"/><Relationship Id="rId4" Type="http://schemas.openxmlformats.org/officeDocument/2006/relationships/image" Target="../media/image56.jpeg"/></Relationships>
</file>

<file path=ppt/slides/_rels/slide33.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6.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Rectangle 4"/>
          <p:cNvPicPr>
            <a:picLocks noGrp="1" noChangeArrowheads="1"/>
          </p:cNvPicPr>
          <p:nvPr>
            <p:ph type="ctrTitle" idx="4294967295"/>
          </p:nvPr>
        </p:nvPicPr>
        <p:blipFill>
          <a:blip r:embed="rId2"/>
          <a:srcRect/>
          <a:stretch>
            <a:fillRect/>
          </a:stretch>
        </p:blipFill>
        <p:spPr bwMode="auto">
          <a:xfrm>
            <a:off x="468313" y="981075"/>
            <a:ext cx="8096250" cy="1762125"/>
          </a:xfrm>
          <a:solidFill>
            <a:schemeClr val="folHlink"/>
          </a:solidFill>
        </p:spPr>
      </p:pic>
      <p:sp>
        <p:nvSpPr>
          <p:cNvPr id="9218" name="Rectangle 3"/>
          <p:cNvSpPr>
            <a:spLocks noGrp="1"/>
          </p:cNvSpPr>
          <p:nvPr>
            <p:ph type="subTitle" idx="4294967295"/>
          </p:nvPr>
        </p:nvSpPr>
        <p:spPr>
          <a:xfrm>
            <a:off x="1908175" y="3357563"/>
            <a:ext cx="6256338" cy="865187"/>
          </a:xfrm>
          <a:ln>
            <a:solidFill>
              <a:srgbClr val="FF0000"/>
            </a:solidFill>
          </a:ln>
        </p:spPr>
        <p:txBody>
          <a:bodyPr/>
          <a:lstStyle/>
          <a:p>
            <a:pPr marL="109538" indent="0" algn="ctr">
              <a:buFont typeface="Wingdings 3" pitchFamily="18" charset="2"/>
              <a:buNone/>
              <a:defRPr/>
            </a:pPr>
            <a:r>
              <a:rPr lang="el-GR" sz="3200" b="1" smtClean="0">
                <a:effectLst>
                  <a:outerShdw blurRad="38100" dist="38100" dir="2700000" algn="tl">
                    <a:srgbClr val="000000"/>
                  </a:outerShdw>
                </a:effectLst>
              </a:rPr>
              <a:t>Αγώνας εθνικής ανεξαρτησίας</a:t>
            </a:r>
          </a:p>
        </p:txBody>
      </p:sp>
    </p:spTree>
  </p:cSld>
  <p:clrMapOvr>
    <a:masterClrMapping/>
  </p:clrMapOvr>
  <p:transition spd="med">
    <p:diamon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4294967295"/>
          </p:nvPr>
        </p:nvSpPr>
        <p:spPr/>
        <p:txBody>
          <a:bodyPr>
            <a:normAutofit fontScale="85000" lnSpcReduction="20000"/>
          </a:bodyPr>
          <a:lstStyle/>
          <a:p>
            <a:pPr marL="365760" indent="-256032" eaLnBrk="1" fontAlgn="auto" hangingPunct="1">
              <a:spcAft>
                <a:spcPts val="0"/>
              </a:spcAft>
              <a:buFont typeface="Wingdings 3"/>
              <a:buChar char=""/>
              <a:defRPr/>
            </a:pPr>
            <a:r>
              <a:rPr lang="el-GR" dirty="0" smtClean="0">
                <a:latin typeface="+mn-lt"/>
              </a:rPr>
              <a:t>Η </a:t>
            </a:r>
            <a:r>
              <a:rPr lang="el-GR" b="1" dirty="0" smtClean="0">
                <a:latin typeface="+mn-lt"/>
              </a:rPr>
              <a:t>μάχη του Βαλτετσίου</a:t>
            </a:r>
            <a:r>
              <a:rPr lang="el-GR" dirty="0" smtClean="0">
                <a:latin typeface="+mn-lt"/>
              </a:rPr>
              <a:t> (12-13 Μαΐου 1821), οδήγησε στην Άλωση της Τρίπολης.</a:t>
            </a:r>
          </a:p>
          <a:p>
            <a:pPr marL="365760" indent="-256032" eaLnBrk="1" fontAlgn="auto" hangingPunct="1">
              <a:spcAft>
                <a:spcPts val="0"/>
              </a:spcAft>
              <a:buFont typeface="Wingdings 3"/>
              <a:buChar char=""/>
              <a:defRPr/>
            </a:pPr>
            <a:r>
              <a:rPr lang="el-GR" dirty="0" smtClean="0">
                <a:latin typeface="+mn-lt"/>
              </a:rPr>
              <a:t>Η </a:t>
            </a:r>
            <a:r>
              <a:rPr lang="el-GR" b="1" dirty="0" smtClean="0">
                <a:latin typeface="+mn-lt"/>
              </a:rPr>
              <a:t>Μάχη των Δερβενακίων </a:t>
            </a:r>
            <a:r>
              <a:rPr lang="el-GR" dirty="0" smtClean="0">
                <a:latin typeface="+mn-lt"/>
              </a:rPr>
              <a:t>είχε νικηφόρα έκβαση για τους Έλληνες. Υπήρξε ολική καταστροφή των οθωμανικών δυνάμεων.</a:t>
            </a:r>
          </a:p>
          <a:p>
            <a:pPr marL="365760" indent="-256032" eaLnBrk="1" fontAlgn="auto" hangingPunct="1">
              <a:spcAft>
                <a:spcPts val="0"/>
              </a:spcAft>
              <a:buFont typeface="Wingdings 3"/>
              <a:buChar char=""/>
              <a:defRPr/>
            </a:pPr>
            <a:r>
              <a:rPr lang="el-GR" b="1" dirty="0" smtClean="0">
                <a:latin typeface="+mn-lt"/>
              </a:rPr>
              <a:t>Άλωση της Τριπολιτσάς</a:t>
            </a:r>
            <a:r>
              <a:rPr lang="el-GR" dirty="0" smtClean="0">
                <a:latin typeface="+mn-lt"/>
              </a:rPr>
              <a:t> (από τις αρχές Ιουνίου 1821 - 23 Σεπτεμβρίου 1821) αποτέλεσε καθοριστικό σταθμό στην πορεία της Ελληνικής Επανάστασης.</a:t>
            </a:r>
          </a:p>
          <a:p>
            <a:pPr marL="365760" indent="-256032" eaLnBrk="1" fontAlgn="auto" hangingPunct="1">
              <a:spcAft>
                <a:spcPts val="0"/>
              </a:spcAft>
              <a:buFont typeface="Wingdings 3"/>
              <a:buChar char=""/>
              <a:defRPr/>
            </a:pPr>
            <a:r>
              <a:rPr lang="el-GR" dirty="0" smtClean="0">
                <a:latin typeface="+mn-lt"/>
              </a:rPr>
              <a:t>Η </a:t>
            </a:r>
            <a:r>
              <a:rPr lang="el-GR" b="1" dirty="0" smtClean="0">
                <a:latin typeface="+mn-lt"/>
              </a:rPr>
              <a:t>μάχη του Πέτα</a:t>
            </a:r>
            <a:r>
              <a:rPr lang="el-GR" dirty="0" smtClean="0">
                <a:latin typeface="+mn-lt"/>
              </a:rPr>
              <a:t> πραγματοποιήθηκε στις 4 Ιουλίου του 1822. Οι Έλληνες ηττήθηκαν  με σοβαρές απώλειες.</a:t>
            </a:r>
          </a:p>
          <a:p>
            <a:pPr marL="365760" indent="-256032" eaLnBrk="1" fontAlgn="auto" hangingPunct="1">
              <a:spcAft>
                <a:spcPts val="0"/>
              </a:spcAft>
              <a:buFont typeface="Wingdings 3"/>
              <a:buChar char=""/>
              <a:defRPr/>
            </a:pPr>
            <a:r>
              <a:rPr lang="el-GR" b="1" dirty="0" smtClean="0">
                <a:latin typeface="+mn-lt"/>
              </a:rPr>
              <a:t>Καταστροφή των Ψαρών</a:t>
            </a:r>
            <a:r>
              <a:rPr lang="el-GR" dirty="0" smtClean="0">
                <a:latin typeface="+mn-lt"/>
              </a:rPr>
              <a:t> αποκαλείται η άλωση των Ψαρών και η σφαγή των κατοίκων τους από τον Οθωμανικό Στρατό τον Ιούνιο του 1824.</a:t>
            </a:r>
          </a:p>
          <a:p>
            <a:pPr marL="365760" indent="-256032" eaLnBrk="1" fontAlgn="auto" hangingPunct="1">
              <a:spcAft>
                <a:spcPts val="0"/>
              </a:spcAft>
              <a:buFont typeface="Wingdings 3"/>
              <a:buChar char=""/>
              <a:defRPr/>
            </a:pPr>
            <a:endParaRPr lang="el-GR" dirty="0" smtClean="0">
              <a:latin typeface="+mn-lt"/>
            </a:endParaRPr>
          </a:p>
          <a:p>
            <a:pPr marL="365760" indent="-256032" eaLnBrk="1" fontAlgn="auto" hangingPunct="1">
              <a:spcAft>
                <a:spcPts val="0"/>
              </a:spcAft>
              <a:buFont typeface="Wingdings 3"/>
              <a:buChar char=""/>
              <a:defRPr/>
            </a:pPr>
            <a:endParaRPr lang="el-GR" dirty="0">
              <a:latin typeface="+mn-lt"/>
            </a:endParaRPr>
          </a:p>
        </p:txBody>
      </p:sp>
      <p:sp>
        <p:nvSpPr>
          <p:cNvPr id="3" name="Title 2"/>
          <p:cNvSpPr>
            <a:spLocks noGrp="1"/>
          </p:cNvSpPr>
          <p:nvPr>
            <p:ph type="title" idx="4294967295"/>
          </p:nvPr>
        </p:nvSpPr>
        <p:spPr/>
        <p:txBody>
          <a:bodyPr rtlCol="0"/>
          <a:lstStyle/>
          <a:p>
            <a:pPr eaLnBrk="1" fontAlgn="auto" hangingPunct="1">
              <a:spcAft>
                <a:spcPts val="0"/>
              </a:spcAft>
              <a:defRPr/>
            </a:pPr>
            <a:r>
              <a:rPr lang="el-GR" dirty="0" smtClean="0">
                <a:latin typeface="+mj-lt"/>
              </a:rPr>
              <a:t>Κυριότερες μάχες</a:t>
            </a:r>
            <a:endParaRPr lang="el-GR" dirty="0">
              <a:latin typeface="+mj-lt"/>
            </a:endParaRP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3"/>
          <p:cNvSpPr>
            <a:spLocks noGrp="1"/>
          </p:cNvSpPr>
          <p:nvPr>
            <p:ph sz="half" idx="4294967295"/>
          </p:nvPr>
        </p:nvSpPr>
        <p:spPr>
          <a:xfrm>
            <a:off x="457200" y="1481138"/>
            <a:ext cx="4038600" cy="4525962"/>
          </a:xfrm>
        </p:spPr>
        <p:txBody>
          <a:bodyPr/>
          <a:lstStyle/>
          <a:p>
            <a:endParaRPr lang="el-GR" sz="2300" smtClean="0">
              <a:latin typeface="Lucida Sans Unicode" pitchFamily="34" charset="0"/>
            </a:endParaRPr>
          </a:p>
        </p:txBody>
      </p:sp>
      <p:pic>
        <p:nvPicPr>
          <p:cNvPr id="21506" name="Picture 5" descr="clip_image027"/>
          <p:cNvPicPr>
            <a:picLocks noChangeAspect="1" noChangeArrowheads="1"/>
          </p:cNvPicPr>
          <p:nvPr/>
        </p:nvPicPr>
        <p:blipFill>
          <a:blip r:embed="rId2"/>
          <a:srcRect/>
          <a:stretch>
            <a:fillRect/>
          </a:stretch>
        </p:blipFill>
        <p:spPr bwMode="auto">
          <a:xfrm>
            <a:off x="395288" y="549275"/>
            <a:ext cx="4418012" cy="5183188"/>
          </a:xfrm>
          <a:prstGeom prst="rect">
            <a:avLst/>
          </a:prstGeom>
          <a:noFill/>
          <a:ln w="9525">
            <a:noFill/>
            <a:miter lim="800000"/>
            <a:headEnd/>
            <a:tailEnd/>
          </a:ln>
        </p:spPr>
      </p:pic>
      <p:sp>
        <p:nvSpPr>
          <p:cNvPr id="19460" name="Rectangle 8"/>
          <p:cNvSpPr>
            <a:spLocks noChangeArrowheads="1"/>
          </p:cNvSpPr>
          <p:nvPr/>
        </p:nvSpPr>
        <p:spPr bwMode="auto">
          <a:xfrm>
            <a:off x="539750" y="5805488"/>
            <a:ext cx="3941763" cy="366712"/>
          </a:xfrm>
          <a:prstGeom prst="rect">
            <a:avLst/>
          </a:prstGeom>
          <a:noFill/>
          <a:ln w="9525">
            <a:noFill/>
            <a:miter lim="800000"/>
            <a:headEnd/>
            <a:tailEnd/>
          </a:ln>
        </p:spPr>
        <p:txBody>
          <a:bodyPr wrap="none">
            <a:spAutoFit/>
          </a:bodyPr>
          <a:lstStyle/>
          <a:p>
            <a:r>
              <a:rPr lang="el-GR">
                <a:solidFill>
                  <a:schemeClr val="bg1"/>
                </a:solidFill>
              </a:rPr>
              <a:t>Delacroix, η Σφαγή της Χίου, το 1824</a:t>
            </a:r>
          </a:p>
        </p:txBody>
      </p:sp>
      <p:pic>
        <p:nvPicPr>
          <p:cNvPr id="21508" name="Picture 10" descr="200px-Lytras-nikiforos-pyrpolisi-tourkikis-navarhidas-apo-kanari"/>
          <p:cNvPicPr>
            <a:picLocks noChangeAspect="1" noChangeArrowheads="1"/>
          </p:cNvPicPr>
          <p:nvPr/>
        </p:nvPicPr>
        <p:blipFill>
          <a:blip r:embed="rId3"/>
          <a:srcRect/>
          <a:stretch>
            <a:fillRect/>
          </a:stretch>
        </p:blipFill>
        <p:spPr bwMode="auto">
          <a:xfrm>
            <a:off x="5292725" y="404813"/>
            <a:ext cx="3575050" cy="5183187"/>
          </a:xfrm>
          <a:prstGeom prst="rect">
            <a:avLst/>
          </a:prstGeom>
          <a:noFill/>
          <a:ln w="9525">
            <a:noFill/>
            <a:miter lim="800000"/>
            <a:headEnd/>
            <a:tailEnd/>
          </a:ln>
        </p:spPr>
      </p:pic>
      <p:sp>
        <p:nvSpPr>
          <p:cNvPr id="19462" name="Rectangle 11"/>
          <p:cNvSpPr>
            <a:spLocks noChangeArrowheads="1"/>
          </p:cNvSpPr>
          <p:nvPr/>
        </p:nvSpPr>
        <p:spPr bwMode="auto">
          <a:xfrm>
            <a:off x="5122863" y="5581650"/>
            <a:ext cx="4021137" cy="915988"/>
          </a:xfrm>
          <a:prstGeom prst="rect">
            <a:avLst/>
          </a:prstGeom>
          <a:solidFill>
            <a:srgbClr val="F9F9F9"/>
          </a:solidFill>
          <a:ln w="9525">
            <a:noFill/>
            <a:miter lim="800000"/>
            <a:headEnd/>
            <a:tailEnd/>
          </a:ln>
        </p:spPr>
        <p:txBody>
          <a:bodyPr anchor="ctr">
            <a:spAutoFit/>
          </a:bodyPr>
          <a:lstStyle/>
          <a:p>
            <a:r>
              <a:rPr lang="el-GR" i="1">
                <a:solidFill>
                  <a:schemeClr val="bg1"/>
                </a:solidFill>
              </a:rPr>
              <a:t>Η πυρπόληση της τουρκικής ναυαρχίδας από τον Κανάρη</a:t>
            </a:r>
            <a:r>
              <a:rPr lang="el-GR">
                <a:solidFill>
                  <a:schemeClr val="bg1"/>
                </a:solidFill>
              </a:rPr>
              <a:t>. Πίνακας του Νικηφόρου Λύτρα. </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9460"/>
                                        </p:tgtEl>
                                        <p:attrNameLst>
                                          <p:attrName>style.visibility</p:attrName>
                                        </p:attrNameLst>
                                      </p:cBhvr>
                                      <p:to>
                                        <p:strVal val="visible"/>
                                      </p:to>
                                    </p:set>
                                    <p:anim calcmode="lin" valueType="num">
                                      <p:cBhvr>
                                        <p:cTn id="7" dur="500" fill="hold"/>
                                        <p:tgtEl>
                                          <p:spTgt spid="19460"/>
                                        </p:tgtEl>
                                        <p:attrNameLst>
                                          <p:attrName>ppt_w</p:attrName>
                                        </p:attrNameLst>
                                      </p:cBhvr>
                                      <p:tavLst>
                                        <p:tav tm="0">
                                          <p:val>
                                            <p:fltVal val="0"/>
                                          </p:val>
                                        </p:tav>
                                        <p:tav tm="100000">
                                          <p:val>
                                            <p:strVal val="#ppt_w"/>
                                          </p:val>
                                        </p:tav>
                                      </p:tavLst>
                                    </p:anim>
                                    <p:anim calcmode="lin" valueType="num">
                                      <p:cBhvr>
                                        <p:cTn id="8" dur="500" fill="hold"/>
                                        <p:tgtEl>
                                          <p:spTgt spid="19460"/>
                                        </p:tgtEl>
                                        <p:attrNameLst>
                                          <p:attrName>ppt_h</p:attrName>
                                        </p:attrNameLst>
                                      </p:cBhvr>
                                      <p:tavLst>
                                        <p:tav tm="0">
                                          <p:val>
                                            <p:fltVal val="0"/>
                                          </p:val>
                                        </p:tav>
                                        <p:tav tm="100000">
                                          <p:val>
                                            <p:strVal val="#ppt_h"/>
                                          </p:val>
                                        </p:tav>
                                      </p:tavLst>
                                    </p:anim>
                                    <p:animEffect transition="in" filter="fade">
                                      <p:cBhvr>
                                        <p:cTn id="9" dur="500"/>
                                        <p:tgtEl>
                                          <p:spTgt spid="1946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19462">
                                            <p:txEl>
                                              <p:pRg st="0" end="0"/>
                                            </p:txEl>
                                          </p:spTgt>
                                        </p:tgtEl>
                                        <p:attrNameLst>
                                          <p:attrName>style.visibility</p:attrName>
                                        </p:attrNameLst>
                                      </p:cBhvr>
                                      <p:to>
                                        <p:strVal val="visible"/>
                                      </p:to>
                                    </p:set>
                                    <p:anim calcmode="lin" valueType="num">
                                      <p:cBhvr>
                                        <p:cTn id="14" dur="500" fill="hold"/>
                                        <p:tgtEl>
                                          <p:spTgt spid="19462">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19462">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1946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7" descr="Μάχη στα στενά των Δερβενακίων (πίνακας του Θ. Βρυζάκη)"/>
          <p:cNvPicPr>
            <a:picLocks noChangeAspect="1" noChangeArrowheads="1"/>
          </p:cNvPicPr>
          <p:nvPr>
            <p:ph type="body" idx="4294967295"/>
          </p:nvPr>
        </p:nvPicPr>
        <p:blipFill>
          <a:blip r:embed="rId2"/>
          <a:srcRect/>
          <a:stretch>
            <a:fillRect/>
          </a:stretch>
        </p:blipFill>
        <p:spPr>
          <a:xfrm>
            <a:off x="395288" y="820738"/>
            <a:ext cx="4537075" cy="3328987"/>
          </a:xfrm>
        </p:spPr>
      </p:pic>
      <p:sp>
        <p:nvSpPr>
          <p:cNvPr id="20482" name="Rectangle 8"/>
          <p:cNvSpPr>
            <a:spLocks noChangeArrowheads="1"/>
          </p:cNvSpPr>
          <p:nvPr/>
        </p:nvSpPr>
        <p:spPr bwMode="auto">
          <a:xfrm>
            <a:off x="1331913" y="4819650"/>
            <a:ext cx="2303462" cy="1311275"/>
          </a:xfrm>
          <a:prstGeom prst="rect">
            <a:avLst/>
          </a:prstGeom>
          <a:noFill/>
          <a:ln w="9525">
            <a:noFill/>
            <a:miter lim="800000"/>
            <a:headEnd/>
            <a:tailEnd/>
          </a:ln>
        </p:spPr>
        <p:txBody>
          <a:bodyPr anchor="ctr">
            <a:spAutoFit/>
          </a:bodyPr>
          <a:lstStyle/>
          <a:p>
            <a:r>
              <a:rPr lang="el-GR" sz="2000"/>
              <a:t>Μάχη στα στενά των Δερβενακίων (πίνακας του Θ. Βρυζάκη)</a:t>
            </a:r>
          </a:p>
        </p:txBody>
      </p:sp>
      <p:pic>
        <p:nvPicPr>
          <p:cNvPr id="22531" name="Picture 6" descr="Ο θάνατος του Μάρκου Μπότσαρη..."/>
          <p:cNvPicPr>
            <a:picLocks noChangeAspect="1" noChangeArrowheads="1"/>
          </p:cNvPicPr>
          <p:nvPr/>
        </p:nvPicPr>
        <p:blipFill>
          <a:blip r:embed="rId3"/>
          <a:srcRect/>
          <a:stretch>
            <a:fillRect/>
          </a:stretch>
        </p:blipFill>
        <p:spPr bwMode="auto">
          <a:xfrm>
            <a:off x="4381500" y="3500438"/>
            <a:ext cx="4762500" cy="3105150"/>
          </a:xfrm>
          <a:prstGeom prst="rect">
            <a:avLst/>
          </a:prstGeom>
          <a:noFill/>
          <a:ln w="9525">
            <a:noFill/>
            <a:miter lim="800000"/>
            <a:headEnd/>
            <a:tailEnd/>
          </a:ln>
        </p:spPr>
      </p:pic>
      <p:sp>
        <p:nvSpPr>
          <p:cNvPr id="20484" name="Rectangle 7"/>
          <p:cNvSpPr>
            <a:spLocks noChangeArrowheads="1"/>
          </p:cNvSpPr>
          <p:nvPr/>
        </p:nvSpPr>
        <p:spPr bwMode="auto">
          <a:xfrm>
            <a:off x="5795963" y="1306513"/>
            <a:ext cx="2952750" cy="2014537"/>
          </a:xfrm>
          <a:prstGeom prst="rect">
            <a:avLst/>
          </a:prstGeom>
          <a:noFill/>
          <a:ln w="9525">
            <a:noFill/>
            <a:miter lim="800000"/>
            <a:headEnd/>
            <a:tailEnd/>
          </a:ln>
        </p:spPr>
        <p:txBody>
          <a:bodyPr anchor="ctr">
            <a:spAutoFit/>
          </a:bodyPr>
          <a:lstStyle/>
          <a:p>
            <a:r>
              <a:rPr lang="el-GR"/>
              <a:t>Filippo Marsigli (1790-1863): </a:t>
            </a:r>
            <a:r>
              <a:rPr lang="el-GR" i="1"/>
              <a:t>"Ο θάνατος του Μάρκου Μπότσαρη«</a:t>
            </a:r>
            <a:r>
              <a:rPr lang="el-GR"/>
              <a:t> </a:t>
            </a:r>
          </a:p>
          <a:p>
            <a:r>
              <a:rPr lang="el-GR"/>
              <a:t>(Ο Μπότσαρης ήρωας στη μάχη του Πέτα, πέθανε αργότερα λαβωμένος στη μάχη του Κεφαλόβρυσου)</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fade">
                                      <p:cBhvr>
                                        <p:cTn id="7" dur="2000"/>
                                        <p:tgtEl>
                                          <p:spTgt spid="2048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20484"/>
                                        </p:tgtEl>
                                        <p:attrNameLst>
                                          <p:attrName>style.visibility</p:attrName>
                                        </p:attrNameLst>
                                      </p:cBhvr>
                                      <p:to>
                                        <p:strVal val="visible"/>
                                      </p:to>
                                    </p:set>
                                    <p:anim calcmode="lin" valueType="num">
                                      <p:cBhvr>
                                        <p:cTn id="12" dur="500" fill="hold"/>
                                        <p:tgtEl>
                                          <p:spTgt spid="20484"/>
                                        </p:tgtEl>
                                        <p:attrNameLst>
                                          <p:attrName>ppt_w</p:attrName>
                                        </p:attrNameLst>
                                      </p:cBhvr>
                                      <p:tavLst>
                                        <p:tav tm="0">
                                          <p:val>
                                            <p:fltVal val="0"/>
                                          </p:val>
                                        </p:tav>
                                        <p:tav tm="100000">
                                          <p:val>
                                            <p:strVal val="#ppt_w"/>
                                          </p:val>
                                        </p:tav>
                                      </p:tavLst>
                                    </p:anim>
                                    <p:anim calcmode="lin" valueType="num">
                                      <p:cBhvr>
                                        <p:cTn id="13" dur="500" fill="hold"/>
                                        <p:tgtEl>
                                          <p:spTgt spid="20484"/>
                                        </p:tgtEl>
                                        <p:attrNameLst>
                                          <p:attrName>ppt_h</p:attrName>
                                        </p:attrNameLst>
                                      </p:cBhvr>
                                      <p:tavLst>
                                        <p:tav tm="0">
                                          <p:val>
                                            <p:fltVal val="0"/>
                                          </p:val>
                                        </p:tav>
                                        <p:tav tm="100000">
                                          <p:val>
                                            <p:strVal val="#ppt_h"/>
                                          </p:val>
                                        </p:tav>
                                      </p:tavLst>
                                    </p:anim>
                                    <p:animEffect transition="in" filter="fade">
                                      <p:cBhvr>
                                        <p:cTn id="14" dur="500"/>
                                        <p:tgtEl>
                                          <p:spTgt spid="204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P spid="2048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p:cNvSpPr>
          <p:nvPr>
            <p:ph type="title" idx="4294967295"/>
          </p:nvPr>
        </p:nvSpPr>
        <p:spPr bwMode="auto">
          <a:xfrm>
            <a:off x="3711575" y="138112"/>
            <a:ext cx="5184775" cy="865189"/>
          </a:xfrm>
        </p:spPr>
        <p:txBody>
          <a:bodyPr wrap="square" lIns="91440" tIns="45720" rIns="91440" bIns="45720" numCol="1" anchorCtr="0" compatLnSpc="1">
            <a:prstTxWarp prst="textNoShape">
              <a:avLst/>
            </a:prstTxWarp>
          </a:bodyPr>
          <a:lstStyle/>
          <a:p>
            <a:pPr>
              <a:defRPr/>
            </a:pPr>
            <a:r>
              <a:rPr lang="el-GR" sz="2900" smtClean="0">
                <a:effectLst/>
                <a:latin typeface="Lucida Sans Unicode" pitchFamily="34" charset="0"/>
              </a:rPr>
              <a:t>Η καταστροφή των ψαρών 1824</a:t>
            </a:r>
          </a:p>
        </p:txBody>
      </p:sp>
      <p:pic>
        <p:nvPicPr>
          <p:cNvPr id="23554" name="Picture 9" descr="Psara1824-Gyzis"/>
          <p:cNvPicPr>
            <a:picLocks noChangeAspect="1" noChangeArrowheads="1"/>
          </p:cNvPicPr>
          <p:nvPr>
            <p:ph type="body" idx="4294967295"/>
          </p:nvPr>
        </p:nvPicPr>
        <p:blipFill>
          <a:blip r:embed="rId2"/>
          <a:srcRect/>
          <a:stretch>
            <a:fillRect/>
          </a:stretch>
        </p:blipFill>
        <p:spPr>
          <a:xfrm>
            <a:off x="323850" y="2492375"/>
            <a:ext cx="4740275" cy="3478213"/>
          </a:xfrm>
        </p:spPr>
      </p:pic>
      <p:sp>
        <p:nvSpPr>
          <p:cNvPr id="21507" name="Rectangle 10"/>
          <p:cNvSpPr>
            <a:spLocks noChangeArrowheads="1"/>
          </p:cNvSpPr>
          <p:nvPr/>
        </p:nvSpPr>
        <p:spPr bwMode="auto">
          <a:xfrm>
            <a:off x="539750" y="3644900"/>
            <a:ext cx="1901825" cy="942975"/>
          </a:xfrm>
          <a:prstGeom prst="rect">
            <a:avLst/>
          </a:prstGeom>
          <a:noFill/>
          <a:ln w="9525">
            <a:noFill/>
            <a:miter lim="800000"/>
            <a:headEnd/>
            <a:tailEnd/>
          </a:ln>
        </p:spPr>
        <p:txBody>
          <a:bodyPr>
            <a:spAutoFit/>
          </a:bodyPr>
          <a:lstStyle/>
          <a:p>
            <a:r>
              <a:rPr lang="el-GR" sz="1400" b="1"/>
              <a:t>«Μετά την καταστροφή των Ψαρών». Έργο του Νικόλαου Γύζη</a:t>
            </a:r>
          </a:p>
        </p:txBody>
      </p:sp>
      <p:pic>
        <p:nvPicPr>
          <p:cNvPr id="23556" name="Picture 12" descr="7622106"/>
          <p:cNvPicPr>
            <a:picLocks noChangeAspect="1" noChangeArrowheads="1"/>
          </p:cNvPicPr>
          <p:nvPr/>
        </p:nvPicPr>
        <p:blipFill>
          <a:blip r:embed="rId3"/>
          <a:srcRect/>
          <a:stretch>
            <a:fillRect/>
          </a:stretch>
        </p:blipFill>
        <p:spPr bwMode="auto">
          <a:xfrm>
            <a:off x="5292725" y="1341438"/>
            <a:ext cx="3629025" cy="5184775"/>
          </a:xfrm>
          <a:prstGeom prst="rect">
            <a:avLst/>
          </a:prstGeom>
          <a:noFill/>
          <a:ln w="9525">
            <a:noFill/>
            <a:miter lim="800000"/>
            <a:headEnd/>
            <a:tailEnd/>
          </a:ln>
        </p:spPr>
      </p:pic>
      <p:sp>
        <p:nvSpPr>
          <p:cNvPr id="21509" name="Rectangle 13"/>
          <p:cNvSpPr>
            <a:spLocks noChangeArrowheads="1"/>
          </p:cNvSpPr>
          <p:nvPr/>
        </p:nvSpPr>
        <p:spPr bwMode="auto">
          <a:xfrm>
            <a:off x="6011863" y="4222750"/>
            <a:ext cx="2952750" cy="1069975"/>
          </a:xfrm>
          <a:prstGeom prst="rect">
            <a:avLst/>
          </a:prstGeom>
          <a:noFill/>
          <a:ln w="9525">
            <a:noFill/>
            <a:miter lim="800000"/>
            <a:headEnd/>
            <a:tailEnd/>
          </a:ln>
        </p:spPr>
        <p:txBody>
          <a:bodyPr anchor="ctr">
            <a:spAutoFit/>
          </a:bodyPr>
          <a:lstStyle/>
          <a:p>
            <a:r>
              <a:rPr lang="el-GR" sz="1600" b="1">
                <a:solidFill>
                  <a:schemeClr val="bg1"/>
                </a:solidFill>
              </a:rPr>
              <a:t>ο Νικόλαος Γύζης εμπνεύστηκε τον - χαμένο και, κατά πάσα πιθανότητα, κλαπέντα σήμερα - πίνακα </a:t>
            </a:r>
          </a:p>
        </p:txBody>
      </p:sp>
      <p:pic>
        <p:nvPicPr>
          <p:cNvPr id="23558" name="Picture 5" descr="map_xios"/>
          <p:cNvPicPr>
            <a:picLocks noChangeAspect="1" noChangeArrowheads="1"/>
          </p:cNvPicPr>
          <p:nvPr/>
        </p:nvPicPr>
        <p:blipFill>
          <a:blip r:embed="rId4"/>
          <a:srcRect/>
          <a:stretch>
            <a:fillRect/>
          </a:stretch>
        </p:blipFill>
        <p:spPr bwMode="auto">
          <a:xfrm>
            <a:off x="179388" y="188913"/>
            <a:ext cx="2808287" cy="1982787"/>
          </a:xfrm>
          <a:prstGeom prst="rect">
            <a:avLst/>
          </a:prstGeom>
          <a:noFill/>
          <a:ln w="9525">
            <a:noFill/>
            <a:miter lim="800000"/>
            <a:headEnd/>
            <a:tailEnd/>
          </a:ln>
        </p:spPr>
      </p:pic>
      <p:sp>
        <p:nvSpPr>
          <p:cNvPr id="23559" name="Text Box 9"/>
          <p:cNvSpPr txBox="1">
            <a:spLocks noChangeArrowheads="1"/>
          </p:cNvSpPr>
          <p:nvPr/>
        </p:nvSpPr>
        <p:spPr bwMode="auto">
          <a:xfrm>
            <a:off x="900113" y="1484313"/>
            <a:ext cx="2233612" cy="641350"/>
          </a:xfrm>
          <a:prstGeom prst="rect">
            <a:avLst/>
          </a:prstGeom>
          <a:noFill/>
          <a:ln w="9525">
            <a:noFill/>
            <a:miter lim="800000"/>
            <a:headEnd/>
            <a:tailEnd/>
          </a:ln>
        </p:spPr>
        <p:txBody>
          <a:bodyPr>
            <a:spAutoFit/>
          </a:bodyPr>
          <a:lstStyle/>
          <a:p>
            <a:r>
              <a:rPr lang="el-GR"/>
              <a:t>Τα Ψαρά ένα μικρό νησί κοντά στη Χίο</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 calcmode="lin" valueType="num">
                                      <p:cBhvr>
                                        <p:cTn id="7" dur="500" fill="hold"/>
                                        <p:tgtEl>
                                          <p:spTgt spid="2150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1507">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1507">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21509">
                                            <p:txEl>
                                              <p:pRg st="0" end="0"/>
                                            </p:txEl>
                                          </p:spTgt>
                                        </p:tgtEl>
                                        <p:attrNameLst>
                                          <p:attrName>style.visibility</p:attrName>
                                        </p:attrNameLst>
                                      </p:cBhvr>
                                      <p:to>
                                        <p:strVal val="visible"/>
                                      </p:to>
                                    </p:set>
                                    <p:anim calcmode="lin" valueType="num">
                                      <p:cBhvr>
                                        <p:cTn id="14" dur="500" fill="hold"/>
                                        <p:tgtEl>
                                          <p:spTgt spid="21509">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21509">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2150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5"/>
          <p:cNvSpPr>
            <a:spLocks noGrp="1"/>
          </p:cNvSpPr>
          <p:nvPr>
            <p:ph type="title" idx="4294967295"/>
          </p:nvPr>
        </p:nvSpPr>
        <p:spPr bwMode="auto"/>
        <p:txBody>
          <a:bodyPr wrap="square" lIns="91440" tIns="45720" rIns="91440" bIns="45720" numCol="1" anchorCtr="0" compatLnSpc="1">
            <a:prstTxWarp prst="textNoShape">
              <a:avLst/>
            </a:prstTxWarp>
          </a:bodyPr>
          <a:lstStyle/>
          <a:p>
            <a:pPr>
              <a:defRPr/>
            </a:pPr>
            <a:r>
              <a:rPr lang="el-GR" smtClean="0">
                <a:effectLst/>
              </a:rPr>
              <a:t>Εμφύλιος πόλεμος 1823-1825</a:t>
            </a:r>
          </a:p>
        </p:txBody>
      </p:sp>
      <p:sp>
        <p:nvSpPr>
          <p:cNvPr id="22529" name="Content Placeholder 1"/>
          <p:cNvSpPr>
            <a:spLocks noGrp="1"/>
          </p:cNvSpPr>
          <p:nvPr>
            <p:ph idx="4294967295"/>
          </p:nvPr>
        </p:nvSpPr>
        <p:spPr>
          <a:xfrm>
            <a:off x="323850" y="1484313"/>
            <a:ext cx="8229600" cy="4525962"/>
          </a:xfrm>
        </p:spPr>
        <p:txBody>
          <a:bodyPr/>
          <a:lstStyle/>
          <a:p>
            <a:pPr eaLnBrk="1" hangingPunct="1">
              <a:lnSpc>
                <a:spcPct val="80000"/>
              </a:lnSpc>
            </a:pPr>
            <a:r>
              <a:rPr lang="el-GR" sz="2900" smtClean="0"/>
              <a:t>Α</a:t>
            </a:r>
            <a:r>
              <a:rPr lang="el-GR" sz="2900" smtClean="0">
                <a:latin typeface="Lucida Sans Unicode" pitchFamily="34" charset="0"/>
              </a:rPr>
              <a:t>νταγωνισμός ισχύος για την ηγεσία της επανάστασης αλλά και</a:t>
            </a:r>
            <a:r>
              <a:rPr lang="en-US" sz="2900" smtClean="0">
                <a:latin typeface="Lucida Sans Unicode" pitchFamily="34" charset="0"/>
              </a:rPr>
              <a:t> </a:t>
            </a:r>
            <a:r>
              <a:rPr lang="el-GR" sz="2900" smtClean="0"/>
              <a:t>για την ηγεσία</a:t>
            </a:r>
            <a:r>
              <a:rPr lang="el-GR" sz="2900" smtClean="0">
                <a:latin typeface="Lucida Sans Unicode" pitchFamily="34" charset="0"/>
              </a:rPr>
              <a:t> το</a:t>
            </a:r>
            <a:r>
              <a:rPr lang="el-GR" sz="2900" smtClean="0"/>
              <a:t>ύ</a:t>
            </a:r>
            <a:r>
              <a:rPr lang="el-GR" sz="2900" smtClean="0">
                <a:latin typeface="Lucida Sans Unicode" pitchFamily="34" charset="0"/>
              </a:rPr>
              <a:t> υπό διαμόρφωση νέου ελληνικού κράτους.</a:t>
            </a:r>
          </a:p>
          <a:p>
            <a:pPr eaLnBrk="1" hangingPunct="1">
              <a:lnSpc>
                <a:spcPct val="80000"/>
              </a:lnSpc>
            </a:pPr>
            <a:r>
              <a:rPr lang="el-GR" sz="2900" smtClean="0">
                <a:latin typeface="Lucida Sans Unicode" pitchFamily="34" charset="0"/>
              </a:rPr>
              <a:t>Πρώτη</a:t>
            </a:r>
            <a:r>
              <a:rPr lang="el-GR" sz="2900" smtClean="0"/>
              <a:t> φάση</a:t>
            </a:r>
            <a:r>
              <a:rPr lang="el-GR" sz="2900" smtClean="0">
                <a:latin typeface="Lucida Sans Unicode" pitchFamily="34" charset="0"/>
              </a:rPr>
              <a:t> (Φθινόπωρο 1823 - Καλοκαίρι 1824): έντονες πολιτικές διαμάχες μεταξύ Φιλικών και Κοτζαμπάσηδων</a:t>
            </a:r>
          </a:p>
          <a:p>
            <a:pPr eaLnBrk="1" hangingPunct="1">
              <a:lnSpc>
                <a:spcPct val="80000"/>
              </a:lnSpc>
            </a:pPr>
            <a:r>
              <a:rPr lang="el-GR" sz="2900" smtClean="0"/>
              <a:t>Δ</a:t>
            </a:r>
            <a:r>
              <a:rPr lang="el-GR" sz="2900" smtClean="0">
                <a:latin typeface="Lucida Sans Unicode" pitchFamily="34" charset="0"/>
              </a:rPr>
              <a:t>εύτερη </a:t>
            </a:r>
            <a:r>
              <a:rPr lang="el-GR" sz="2900" smtClean="0"/>
              <a:t>φάση </a:t>
            </a:r>
            <a:r>
              <a:rPr lang="el-GR" sz="2900" smtClean="0">
                <a:latin typeface="Lucida Sans Unicode" pitchFamily="34" charset="0"/>
              </a:rPr>
              <a:t>(Ιούλιος 1824 - Ιανουάριος 1825): εμφύλιες συρράξεις μεταξύ κυβερνητικών, υποστηριζόμενων από την Αγγλία, και Πελοποννησίων.</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2529">
                                            <p:txEl>
                                              <p:pRg st="0" end="0"/>
                                            </p:txEl>
                                          </p:spTgt>
                                        </p:tgtEl>
                                        <p:attrNameLst>
                                          <p:attrName>style.visibility</p:attrName>
                                        </p:attrNameLst>
                                      </p:cBhvr>
                                      <p:to>
                                        <p:strVal val="visible"/>
                                      </p:to>
                                    </p:set>
                                    <p:anim calcmode="lin" valueType="num">
                                      <p:cBhvr>
                                        <p:cTn id="7" dur="1000" fill="hold"/>
                                        <p:tgtEl>
                                          <p:spTgt spid="22529">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22529">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22529">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22529">
                                            <p:txEl>
                                              <p:pRg st="1" end="1"/>
                                            </p:txEl>
                                          </p:spTgt>
                                        </p:tgtEl>
                                        <p:attrNameLst>
                                          <p:attrName>style.visibility</p:attrName>
                                        </p:attrNameLst>
                                      </p:cBhvr>
                                      <p:to>
                                        <p:strVal val="visible"/>
                                      </p:to>
                                    </p:set>
                                    <p:anim calcmode="lin" valueType="num">
                                      <p:cBhvr>
                                        <p:cTn id="14" dur="1000" fill="hold"/>
                                        <p:tgtEl>
                                          <p:spTgt spid="22529">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22529">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22529">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22529">
                                            <p:txEl>
                                              <p:pRg st="2" end="2"/>
                                            </p:txEl>
                                          </p:spTgt>
                                        </p:tgtEl>
                                        <p:attrNameLst>
                                          <p:attrName>style.visibility</p:attrName>
                                        </p:attrNameLst>
                                      </p:cBhvr>
                                      <p:to>
                                        <p:strVal val="visible"/>
                                      </p:to>
                                    </p:set>
                                    <p:anim calcmode="lin" valueType="num">
                                      <p:cBhvr>
                                        <p:cTn id="21" dur="1000" fill="hold"/>
                                        <p:tgtEl>
                                          <p:spTgt spid="22529">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22529">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2252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5" descr="GeorgiosKountouriotis.jpg"/>
          <p:cNvPicPr>
            <a:picLocks noChangeAspect="1" noChangeArrowheads="1"/>
          </p:cNvPicPr>
          <p:nvPr/>
        </p:nvPicPr>
        <p:blipFill>
          <a:blip r:embed="rId2"/>
          <a:srcRect/>
          <a:stretch>
            <a:fillRect/>
          </a:stretch>
        </p:blipFill>
        <p:spPr bwMode="auto">
          <a:xfrm>
            <a:off x="1403350" y="1557338"/>
            <a:ext cx="2095500" cy="2638425"/>
          </a:xfrm>
          <a:prstGeom prst="rect">
            <a:avLst/>
          </a:prstGeom>
          <a:noFill/>
          <a:ln w="9525">
            <a:noFill/>
            <a:miter lim="800000"/>
            <a:headEnd/>
            <a:tailEnd/>
          </a:ln>
        </p:spPr>
      </p:pic>
      <p:sp>
        <p:nvSpPr>
          <p:cNvPr id="25602" name="AutoShape 7" descr="Αποτέλεσμα εικόνας για λόντοσ ανδρέασ"/>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endParaRPr lang="el-GR"/>
          </a:p>
        </p:txBody>
      </p:sp>
      <p:pic>
        <p:nvPicPr>
          <p:cNvPr id="2" name="Picture 9" descr="250px-Andreas_Lontos"/>
          <p:cNvPicPr>
            <a:picLocks noChangeAspect="1" noChangeArrowheads="1"/>
          </p:cNvPicPr>
          <p:nvPr/>
        </p:nvPicPr>
        <p:blipFill>
          <a:blip r:embed="rId3"/>
          <a:srcRect/>
          <a:stretch>
            <a:fillRect/>
          </a:stretch>
        </p:blipFill>
        <p:spPr bwMode="auto">
          <a:xfrm>
            <a:off x="4211638" y="765175"/>
            <a:ext cx="2381250" cy="2933700"/>
          </a:xfrm>
          <a:prstGeom prst="rect">
            <a:avLst/>
          </a:prstGeom>
          <a:noFill/>
          <a:ln w="9525">
            <a:noFill/>
            <a:miter lim="800000"/>
            <a:headEnd/>
            <a:tailEnd/>
          </a:ln>
        </p:spPr>
      </p:pic>
      <p:sp>
        <p:nvSpPr>
          <p:cNvPr id="25604" name="AutoShape 11" descr="Z"/>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el-GR"/>
          </a:p>
        </p:txBody>
      </p:sp>
      <p:pic>
        <p:nvPicPr>
          <p:cNvPr id="3" name="Picture 13" descr="AνδρέαςΖαΐμης.jpg"/>
          <p:cNvPicPr>
            <a:picLocks noChangeAspect="1" noChangeArrowheads="1"/>
          </p:cNvPicPr>
          <p:nvPr/>
        </p:nvPicPr>
        <p:blipFill>
          <a:blip r:embed="rId4"/>
          <a:srcRect/>
          <a:stretch>
            <a:fillRect/>
          </a:stretch>
        </p:blipFill>
        <p:spPr bwMode="auto">
          <a:xfrm>
            <a:off x="6732588" y="620713"/>
            <a:ext cx="2095500" cy="2657475"/>
          </a:xfrm>
          <a:prstGeom prst="rect">
            <a:avLst/>
          </a:prstGeom>
          <a:noFill/>
          <a:ln w="9525">
            <a:noFill/>
            <a:miter lim="800000"/>
            <a:headEnd/>
            <a:tailEnd/>
          </a:ln>
        </p:spPr>
      </p:pic>
      <p:sp>
        <p:nvSpPr>
          <p:cNvPr id="25606" name="Rectangle 14"/>
          <p:cNvSpPr>
            <a:spLocks noChangeArrowheads="1"/>
          </p:cNvSpPr>
          <p:nvPr/>
        </p:nvSpPr>
        <p:spPr bwMode="auto">
          <a:xfrm>
            <a:off x="6804025" y="2133600"/>
            <a:ext cx="1989138" cy="366713"/>
          </a:xfrm>
          <a:prstGeom prst="rect">
            <a:avLst/>
          </a:prstGeom>
          <a:noFill/>
          <a:ln w="9525">
            <a:noFill/>
            <a:miter lim="800000"/>
            <a:headEnd/>
            <a:tailEnd/>
          </a:ln>
        </p:spPr>
        <p:txBody>
          <a:bodyPr wrap="none" anchor="ctr">
            <a:spAutoFit/>
          </a:bodyPr>
          <a:lstStyle/>
          <a:p>
            <a:pPr algn="ctr"/>
            <a:r>
              <a:rPr lang="el-GR" b="1"/>
              <a:t>Ανδρέας</a:t>
            </a:r>
            <a:r>
              <a:rPr lang="el-GR" b="1">
                <a:solidFill>
                  <a:schemeClr val="bg1"/>
                </a:solidFill>
              </a:rPr>
              <a:t> </a:t>
            </a:r>
            <a:r>
              <a:rPr lang="el-GR" b="1"/>
              <a:t>Ζαΐμης</a:t>
            </a:r>
            <a:r>
              <a:rPr lang="el-GR">
                <a:solidFill>
                  <a:schemeClr val="bg1"/>
                </a:solidFill>
              </a:rPr>
              <a:t> </a:t>
            </a:r>
          </a:p>
        </p:txBody>
      </p:sp>
      <p:pic>
        <p:nvPicPr>
          <p:cNvPr id="4" name="Picture 17" descr="84px-%CE%98"/>
          <p:cNvPicPr>
            <a:picLocks noChangeAspect="1" noChangeArrowheads="1"/>
          </p:cNvPicPr>
          <p:nvPr/>
        </p:nvPicPr>
        <p:blipFill>
          <a:blip r:embed="rId5"/>
          <a:srcRect/>
          <a:stretch>
            <a:fillRect/>
          </a:stretch>
        </p:blipFill>
        <p:spPr bwMode="auto">
          <a:xfrm>
            <a:off x="3492500" y="3789363"/>
            <a:ext cx="2017713" cy="2879725"/>
          </a:xfrm>
          <a:prstGeom prst="rect">
            <a:avLst/>
          </a:prstGeom>
          <a:noFill/>
          <a:ln w="9525">
            <a:noFill/>
            <a:miter lim="800000"/>
            <a:headEnd/>
            <a:tailEnd/>
          </a:ln>
        </p:spPr>
      </p:pic>
      <p:pic>
        <p:nvPicPr>
          <p:cNvPr id="23561" name="Picture 22" descr="Odysseas-androutsos.jpg"/>
          <p:cNvPicPr>
            <a:picLocks noChangeAspect="1" noChangeArrowheads="1"/>
          </p:cNvPicPr>
          <p:nvPr/>
        </p:nvPicPr>
        <p:blipFill>
          <a:blip r:embed="rId6"/>
          <a:srcRect/>
          <a:stretch>
            <a:fillRect/>
          </a:stretch>
        </p:blipFill>
        <p:spPr bwMode="auto">
          <a:xfrm>
            <a:off x="6654800" y="3357563"/>
            <a:ext cx="2489200" cy="3141662"/>
          </a:xfrm>
          <a:prstGeom prst="rect">
            <a:avLst/>
          </a:prstGeom>
          <a:noFill/>
          <a:ln w="9525">
            <a:noFill/>
            <a:miter lim="800000"/>
            <a:headEnd/>
            <a:tailEnd/>
          </a:ln>
        </p:spPr>
      </p:pic>
      <p:sp>
        <p:nvSpPr>
          <p:cNvPr id="25609" name="Text Box 23"/>
          <p:cNvSpPr txBox="1">
            <a:spLocks noChangeArrowheads="1"/>
          </p:cNvSpPr>
          <p:nvPr/>
        </p:nvSpPr>
        <p:spPr bwMode="auto">
          <a:xfrm>
            <a:off x="6596063" y="4437063"/>
            <a:ext cx="2547937" cy="366712"/>
          </a:xfrm>
          <a:prstGeom prst="rect">
            <a:avLst/>
          </a:prstGeom>
          <a:noFill/>
          <a:ln w="9525">
            <a:noFill/>
            <a:miter lim="800000"/>
            <a:headEnd/>
            <a:tailEnd/>
          </a:ln>
        </p:spPr>
        <p:txBody>
          <a:bodyPr wrap="none">
            <a:spAutoFit/>
          </a:bodyPr>
          <a:lstStyle/>
          <a:p>
            <a:r>
              <a:rPr lang="el-GR"/>
              <a:t>Οδυσσέας Ανδρούτσος</a:t>
            </a:r>
          </a:p>
        </p:txBody>
      </p:sp>
      <p:pic>
        <p:nvPicPr>
          <p:cNvPr id="5" name="Picture 25" descr="Ο Καπετάν Γκούρας, Εθνική Πινακοθήκη"/>
          <p:cNvPicPr>
            <a:picLocks noChangeAspect="1" noChangeArrowheads="1"/>
          </p:cNvPicPr>
          <p:nvPr/>
        </p:nvPicPr>
        <p:blipFill>
          <a:blip r:embed="rId7"/>
          <a:srcRect/>
          <a:stretch>
            <a:fillRect/>
          </a:stretch>
        </p:blipFill>
        <p:spPr bwMode="auto">
          <a:xfrm>
            <a:off x="395288" y="4221163"/>
            <a:ext cx="2592387" cy="1901825"/>
          </a:xfrm>
          <a:prstGeom prst="rect">
            <a:avLst/>
          </a:prstGeom>
          <a:noFill/>
          <a:ln w="9525">
            <a:noFill/>
            <a:miter lim="800000"/>
            <a:headEnd/>
            <a:tailEnd/>
          </a:ln>
        </p:spPr>
      </p:pic>
      <p:sp>
        <p:nvSpPr>
          <p:cNvPr id="25611" name="Text Box 26"/>
          <p:cNvSpPr txBox="1">
            <a:spLocks noChangeArrowheads="1"/>
          </p:cNvSpPr>
          <p:nvPr/>
        </p:nvSpPr>
        <p:spPr bwMode="auto">
          <a:xfrm>
            <a:off x="755650" y="5445125"/>
            <a:ext cx="1884363" cy="366713"/>
          </a:xfrm>
          <a:prstGeom prst="rect">
            <a:avLst/>
          </a:prstGeom>
          <a:noFill/>
          <a:ln w="9525">
            <a:noFill/>
            <a:miter lim="800000"/>
            <a:headEnd/>
            <a:tailEnd/>
          </a:ln>
        </p:spPr>
        <p:txBody>
          <a:bodyPr wrap="none">
            <a:spAutoFit/>
          </a:bodyPr>
          <a:lstStyle/>
          <a:p>
            <a:r>
              <a:rPr lang="el-GR">
                <a:solidFill>
                  <a:schemeClr val="bg1"/>
                </a:solidFill>
              </a:rPr>
              <a:t>Γιάννης Γκούρας</a:t>
            </a:r>
          </a:p>
        </p:txBody>
      </p:sp>
      <p:sp>
        <p:nvSpPr>
          <p:cNvPr id="25612" name="Text Box 27"/>
          <p:cNvSpPr txBox="1">
            <a:spLocks noChangeArrowheads="1"/>
          </p:cNvSpPr>
          <p:nvPr/>
        </p:nvSpPr>
        <p:spPr bwMode="auto">
          <a:xfrm>
            <a:off x="1403350" y="3429000"/>
            <a:ext cx="1984375" cy="366713"/>
          </a:xfrm>
          <a:prstGeom prst="rect">
            <a:avLst/>
          </a:prstGeom>
          <a:noFill/>
          <a:ln w="9525">
            <a:noFill/>
            <a:miter lim="800000"/>
            <a:headEnd/>
            <a:tailEnd/>
          </a:ln>
        </p:spPr>
        <p:txBody>
          <a:bodyPr wrap="none">
            <a:spAutoFit/>
          </a:bodyPr>
          <a:lstStyle/>
          <a:p>
            <a:r>
              <a:rPr lang="el-GR"/>
              <a:t>Γ. Κουντουριώτης</a:t>
            </a:r>
          </a:p>
        </p:txBody>
      </p:sp>
      <p:sp>
        <p:nvSpPr>
          <p:cNvPr id="21521" name="Rectangle 17"/>
          <p:cNvSpPr>
            <a:spLocks noGrp="1"/>
          </p:cNvSpPr>
          <p:nvPr>
            <p:ph type="title" idx="4294967295"/>
          </p:nvPr>
        </p:nvSpPr>
        <p:spPr bwMode="auto">
          <a:xfrm>
            <a:off x="238125" y="6350"/>
            <a:ext cx="8229600" cy="1143000"/>
          </a:xfrm>
        </p:spPr>
        <p:txBody>
          <a:bodyPr wrap="square" lIns="91440" tIns="45720" rIns="91440" bIns="45720" numCol="1" anchorCtr="0" compatLnSpc="1">
            <a:prstTxWarp prst="textNoShape">
              <a:avLst/>
            </a:prstTxWarp>
          </a:bodyPr>
          <a:lstStyle/>
          <a:p>
            <a:pPr>
              <a:defRPr/>
            </a:pPr>
            <a:r>
              <a:rPr lang="el-GR" smtClean="0">
                <a:effectLst/>
              </a:rPr>
              <a:t>Πρόσωπα του εμφυλίου</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3553"/>
                                        </p:tgtEl>
                                        <p:attrNameLst>
                                          <p:attrName>style.visibility</p:attrName>
                                        </p:attrNameLst>
                                      </p:cBhvr>
                                      <p:to>
                                        <p:strVal val="visible"/>
                                      </p:to>
                                    </p:set>
                                    <p:anim calcmode="lin" valueType="num">
                                      <p:cBhvr>
                                        <p:cTn id="7" dur="1000" fill="hold"/>
                                        <p:tgtEl>
                                          <p:spTgt spid="23553"/>
                                        </p:tgtEl>
                                        <p:attrNameLst>
                                          <p:attrName>ppt_w</p:attrName>
                                        </p:attrNameLst>
                                      </p:cBhvr>
                                      <p:tavLst>
                                        <p:tav tm="0">
                                          <p:val>
                                            <p:strVal val="#ppt_w*0.70"/>
                                          </p:val>
                                        </p:tav>
                                        <p:tav tm="100000">
                                          <p:val>
                                            <p:strVal val="#ppt_w"/>
                                          </p:val>
                                        </p:tav>
                                      </p:tavLst>
                                    </p:anim>
                                    <p:anim calcmode="lin" valueType="num">
                                      <p:cBhvr>
                                        <p:cTn id="8" dur="1000" fill="hold"/>
                                        <p:tgtEl>
                                          <p:spTgt spid="23553"/>
                                        </p:tgtEl>
                                        <p:attrNameLst>
                                          <p:attrName>ppt_h</p:attrName>
                                        </p:attrNameLst>
                                      </p:cBhvr>
                                      <p:tavLst>
                                        <p:tav tm="0">
                                          <p:val>
                                            <p:strVal val="#ppt_h"/>
                                          </p:val>
                                        </p:tav>
                                        <p:tav tm="100000">
                                          <p:val>
                                            <p:strVal val="#ppt_h"/>
                                          </p:val>
                                        </p:tav>
                                      </p:tavLst>
                                    </p:anim>
                                    <p:animEffect transition="in" filter="fade">
                                      <p:cBhvr>
                                        <p:cTn id="9" dur="1000"/>
                                        <p:tgtEl>
                                          <p:spTgt spid="23553"/>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0.70"/>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Effect transition="in" filter="fade">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strVal val="#ppt_w*0.70"/>
                                          </p:val>
                                        </p:tav>
                                        <p:tav tm="100000">
                                          <p:val>
                                            <p:strVal val="#ppt_w"/>
                                          </p:val>
                                        </p:tav>
                                      </p:tavLst>
                                    </p:anim>
                                    <p:anim calcmode="lin" valueType="num">
                                      <p:cBhvr>
                                        <p:cTn id="22" dur="1000" fill="hold"/>
                                        <p:tgtEl>
                                          <p:spTgt spid="2"/>
                                        </p:tgtEl>
                                        <p:attrNameLst>
                                          <p:attrName>ppt_h</p:attrName>
                                        </p:attrNameLst>
                                      </p:cBhvr>
                                      <p:tavLst>
                                        <p:tav tm="0">
                                          <p:val>
                                            <p:strVal val="#ppt_h"/>
                                          </p:val>
                                        </p:tav>
                                        <p:tav tm="100000">
                                          <p:val>
                                            <p:strVal val="#ppt_h"/>
                                          </p:val>
                                        </p:tav>
                                      </p:tavLst>
                                    </p:anim>
                                    <p:animEffect transition="in" filter="fade">
                                      <p:cBhvr>
                                        <p:cTn id="23" dur="1000"/>
                                        <p:tgtEl>
                                          <p:spTgt spid="2"/>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1000" fill="hold"/>
                                        <p:tgtEl>
                                          <p:spTgt spid="3"/>
                                        </p:tgtEl>
                                        <p:attrNameLst>
                                          <p:attrName>ppt_w</p:attrName>
                                        </p:attrNameLst>
                                      </p:cBhvr>
                                      <p:tavLst>
                                        <p:tav tm="0">
                                          <p:val>
                                            <p:strVal val="#ppt_w*0.70"/>
                                          </p:val>
                                        </p:tav>
                                        <p:tav tm="100000">
                                          <p:val>
                                            <p:strVal val="#ppt_w"/>
                                          </p:val>
                                        </p:tav>
                                      </p:tavLst>
                                    </p:anim>
                                    <p:anim calcmode="lin" valueType="num">
                                      <p:cBhvr>
                                        <p:cTn id="29" dur="1000" fill="hold"/>
                                        <p:tgtEl>
                                          <p:spTgt spid="3"/>
                                        </p:tgtEl>
                                        <p:attrNameLst>
                                          <p:attrName>ppt_h</p:attrName>
                                        </p:attrNameLst>
                                      </p:cBhvr>
                                      <p:tavLst>
                                        <p:tav tm="0">
                                          <p:val>
                                            <p:strVal val="#ppt_h"/>
                                          </p:val>
                                        </p:tav>
                                        <p:tav tm="100000">
                                          <p:val>
                                            <p:strVal val="#ppt_h"/>
                                          </p:val>
                                        </p:tav>
                                      </p:tavLst>
                                    </p:anim>
                                    <p:animEffect transition="in" filter="fade">
                                      <p:cBhvr>
                                        <p:cTn id="30" dur="1000"/>
                                        <p:tgtEl>
                                          <p:spTgt spid="3"/>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nodeType="clickEffect">
                                  <p:stCondLst>
                                    <p:cond delay="0"/>
                                  </p:stCondLst>
                                  <p:childTnLst>
                                    <p:set>
                                      <p:cBhvr>
                                        <p:cTn id="34" dur="1" fill="hold">
                                          <p:stCondLst>
                                            <p:cond delay="0"/>
                                          </p:stCondLst>
                                        </p:cTn>
                                        <p:tgtEl>
                                          <p:spTgt spid="23561"/>
                                        </p:tgtEl>
                                        <p:attrNameLst>
                                          <p:attrName>style.visibility</p:attrName>
                                        </p:attrNameLst>
                                      </p:cBhvr>
                                      <p:to>
                                        <p:strVal val="visible"/>
                                      </p:to>
                                    </p:set>
                                    <p:anim calcmode="lin" valueType="num">
                                      <p:cBhvr>
                                        <p:cTn id="35" dur="1000" fill="hold"/>
                                        <p:tgtEl>
                                          <p:spTgt spid="23561"/>
                                        </p:tgtEl>
                                        <p:attrNameLst>
                                          <p:attrName>ppt_w</p:attrName>
                                        </p:attrNameLst>
                                      </p:cBhvr>
                                      <p:tavLst>
                                        <p:tav tm="0">
                                          <p:val>
                                            <p:strVal val="#ppt_w*0.70"/>
                                          </p:val>
                                        </p:tav>
                                        <p:tav tm="100000">
                                          <p:val>
                                            <p:strVal val="#ppt_w"/>
                                          </p:val>
                                        </p:tav>
                                      </p:tavLst>
                                    </p:anim>
                                    <p:anim calcmode="lin" valueType="num">
                                      <p:cBhvr>
                                        <p:cTn id="36" dur="1000" fill="hold"/>
                                        <p:tgtEl>
                                          <p:spTgt spid="23561"/>
                                        </p:tgtEl>
                                        <p:attrNameLst>
                                          <p:attrName>ppt_h</p:attrName>
                                        </p:attrNameLst>
                                      </p:cBhvr>
                                      <p:tavLst>
                                        <p:tav tm="0">
                                          <p:val>
                                            <p:strVal val="#ppt_h"/>
                                          </p:val>
                                        </p:tav>
                                        <p:tav tm="100000">
                                          <p:val>
                                            <p:strVal val="#ppt_h"/>
                                          </p:val>
                                        </p:tav>
                                      </p:tavLst>
                                    </p:anim>
                                    <p:animEffect transition="in" filter="fade">
                                      <p:cBhvr>
                                        <p:cTn id="37" dur="1000"/>
                                        <p:tgtEl>
                                          <p:spTgt spid="23561"/>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dissolve">
                                      <p:cBhvr>
                                        <p:cTn id="4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5"/>
          <p:cNvSpPr>
            <a:spLocks noChangeArrowheads="1"/>
          </p:cNvSpPr>
          <p:nvPr/>
        </p:nvSpPr>
        <p:spPr bwMode="auto">
          <a:xfrm>
            <a:off x="755650" y="5876925"/>
            <a:ext cx="3348038" cy="641350"/>
          </a:xfrm>
          <a:prstGeom prst="rect">
            <a:avLst/>
          </a:prstGeom>
          <a:noFill/>
          <a:ln w="9525">
            <a:noFill/>
            <a:miter lim="800000"/>
            <a:headEnd/>
            <a:tailEnd/>
          </a:ln>
        </p:spPr>
        <p:txBody>
          <a:bodyPr>
            <a:spAutoFit/>
          </a:bodyPr>
          <a:lstStyle/>
          <a:p>
            <a:r>
              <a:rPr lang="el-GR" b="1">
                <a:solidFill>
                  <a:srgbClr val="DE6400"/>
                </a:solidFill>
              </a:rPr>
              <a:t>Η έξοδος του Μεσολογγίου</a:t>
            </a:r>
          </a:p>
          <a:p>
            <a:r>
              <a:rPr lang="el-GR">
                <a:solidFill>
                  <a:srgbClr val="DE6400"/>
                </a:solidFill>
              </a:rPr>
              <a:t> πίνακας του Θ. Βρυζάκη</a:t>
            </a:r>
          </a:p>
        </p:txBody>
      </p:sp>
      <p:pic>
        <p:nvPicPr>
          <p:cNvPr id="26626" name="Picture 2" descr="http://upload.wikimedia.org/wikipedia/commons/thumb/0/0e/The_sortie_of_Messologhi_by_Theodore_Vryzakis.jpg/250px-The_sortie_of_Messologhi_by_Theodore_Vryzakis.jpg"/>
          <p:cNvPicPr>
            <a:picLocks noChangeAspect="1" noChangeArrowheads="1"/>
          </p:cNvPicPr>
          <p:nvPr/>
        </p:nvPicPr>
        <p:blipFill>
          <a:blip r:embed="rId2" r:link="rId3"/>
          <a:srcRect/>
          <a:stretch>
            <a:fillRect/>
          </a:stretch>
        </p:blipFill>
        <p:spPr bwMode="auto">
          <a:xfrm>
            <a:off x="684213" y="260350"/>
            <a:ext cx="4278312" cy="5184775"/>
          </a:xfrm>
          <a:prstGeom prst="rect">
            <a:avLst/>
          </a:prstGeom>
          <a:noFill/>
          <a:ln w="9525">
            <a:noFill/>
            <a:miter lim="800000"/>
            <a:headEnd/>
            <a:tailEnd/>
          </a:ln>
        </p:spPr>
      </p:pic>
      <p:pic>
        <p:nvPicPr>
          <p:cNvPr id="26627" name="Picture 8" descr="93px-Eug%C3%A8ne_Ferdinand_Victor_Delacroix_017"/>
          <p:cNvPicPr>
            <a:picLocks noChangeAspect="1" noChangeArrowheads="1"/>
          </p:cNvPicPr>
          <p:nvPr/>
        </p:nvPicPr>
        <p:blipFill>
          <a:blip r:embed="rId4"/>
          <a:srcRect/>
          <a:stretch>
            <a:fillRect/>
          </a:stretch>
        </p:blipFill>
        <p:spPr bwMode="auto">
          <a:xfrm>
            <a:off x="5943600" y="549275"/>
            <a:ext cx="2773363" cy="4175125"/>
          </a:xfrm>
          <a:prstGeom prst="rect">
            <a:avLst/>
          </a:prstGeom>
          <a:noFill/>
          <a:ln w="9525">
            <a:noFill/>
            <a:miter lim="800000"/>
            <a:headEnd/>
            <a:tailEnd/>
          </a:ln>
        </p:spPr>
      </p:pic>
      <p:sp>
        <p:nvSpPr>
          <p:cNvPr id="24580" name="Rectangle 9"/>
          <p:cNvSpPr>
            <a:spLocks noChangeArrowheads="1"/>
          </p:cNvSpPr>
          <p:nvPr/>
        </p:nvSpPr>
        <p:spPr bwMode="auto">
          <a:xfrm>
            <a:off x="5724525" y="4914900"/>
            <a:ext cx="3168650" cy="915988"/>
          </a:xfrm>
          <a:prstGeom prst="rect">
            <a:avLst/>
          </a:prstGeom>
          <a:noFill/>
          <a:ln w="9525">
            <a:noFill/>
            <a:miter lim="800000"/>
            <a:headEnd/>
            <a:tailEnd/>
          </a:ln>
        </p:spPr>
        <p:txBody>
          <a:bodyPr anchor="ctr">
            <a:spAutoFit/>
          </a:bodyPr>
          <a:lstStyle/>
          <a:p>
            <a:r>
              <a:rPr lang="el-GR" b="1">
                <a:solidFill>
                  <a:srgbClr val="DE6400"/>
                </a:solidFill>
              </a:rPr>
              <a:t>Η Ελλάδα στα ερείπια του Μεσολογγίου, 1827 , έργο του Ε. Ντελακρουά</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4580">
                                            <p:txEl>
                                              <p:pRg st="0" end="0"/>
                                            </p:txEl>
                                          </p:spTgt>
                                        </p:tgtEl>
                                        <p:attrNameLst>
                                          <p:attrName>style.visibility</p:attrName>
                                        </p:attrNameLst>
                                      </p:cBhvr>
                                      <p:to>
                                        <p:strVal val="visible"/>
                                      </p:to>
                                    </p:set>
                                    <p:anim calcmode="lin" valueType="num">
                                      <p:cBhvr>
                                        <p:cTn id="7" dur="500" fill="hold"/>
                                        <p:tgtEl>
                                          <p:spTgt spid="24580">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4580">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24580">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24577">
                                            <p:txEl>
                                              <p:pRg st="0" end="0"/>
                                            </p:txEl>
                                          </p:spTgt>
                                        </p:tgtEl>
                                        <p:attrNameLst>
                                          <p:attrName>style.visibility</p:attrName>
                                        </p:attrNameLst>
                                      </p:cBhvr>
                                      <p:to>
                                        <p:strVal val="visible"/>
                                      </p:to>
                                    </p:set>
                                    <p:animEffect transition="in" filter="fade">
                                      <p:cBhvr>
                                        <p:cTn id="14" dur="2000"/>
                                        <p:tgtEl>
                                          <p:spTgt spid="24577">
                                            <p:txEl>
                                              <p:pRg st="0" end="0"/>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4577">
                                            <p:txEl>
                                              <p:pRg st="1" end="1"/>
                                            </p:txEl>
                                          </p:spTgt>
                                        </p:tgtEl>
                                        <p:attrNameLst>
                                          <p:attrName>style.visibility</p:attrName>
                                        </p:attrNameLst>
                                      </p:cBhvr>
                                      <p:to>
                                        <p:strVal val="visible"/>
                                      </p:to>
                                    </p:set>
                                    <p:animEffect transition="in" filter="fade">
                                      <p:cBhvr>
                                        <p:cTn id="17" dur="2000"/>
                                        <p:tgtEl>
                                          <p:spTgt spid="2457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7" grpId="0" build="allAtOnce"/>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p:cNvSpPr>
          <p:nvPr>
            <p:ph type="title" idx="4294967295"/>
          </p:nvPr>
        </p:nvSpPr>
        <p:spPr bwMode="auto">
          <a:xfrm>
            <a:off x="-14288" y="266700"/>
            <a:ext cx="8229601" cy="1143000"/>
          </a:xfrm>
        </p:spPr>
        <p:txBody>
          <a:bodyPr wrap="square" lIns="91440" tIns="45720" rIns="91440" bIns="45720" numCol="1" anchorCtr="0" compatLnSpc="1">
            <a:prstTxWarp prst="textNoShape">
              <a:avLst/>
            </a:prstTxWarp>
          </a:bodyPr>
          <a:lstStyle/>
          <a:p>
            <a:pPr>
              <a:defRPr/>
            </a:pPr>
            <a:r>
              <a:rPr lang="el-GR" smtClean="0">
                <a:effectLst/>
                <a:latin typeface="Lucida Sans Unicode" pitchFamily="34" charset="0"/>
              </a:rPr>
              <a:t>Ναυμαχία του Ναυαρίνου</a:t>
            </a:r>
          </a:p>
        </p:txBody>
      </p:sp>
      <p:pic>
        <p:nvPicPr>
          <p:cNvPr id="27650" name="Picture 5" descr="Naval Battle of Navarino by Garneray.jpg"/>
          <p:cNvPicPr>
            <a:picLocks noChangeAspect="1" noChangeArrowheads="1"/>
          </p:cNvPicPr>
          <p:nvPr/>
        </p:nvPicPr>
        <p:blipFill>
          <a:blip r:embed="rId2"/>
          <a:srcRect/>
          <a:stretch>
            <a:fillRect/>
          </a:stretch>
        </p:blipFill>
        <p:spPr bwMode="auto">
          <a:xfrm>
            <a:off x="468313" y="1557338"/>
            <a:ext cx="4608512" cy="2979737"/>
          </a:xfrm>
          <a:prstGeom prst="rect">
            <a:avLst/>
          </a:prstGeom>
          <a:noFill/>
          <a:ln w="9525">
            <a:noFill/>
            <a:miter lim="800000"/>
            <a:headEnd/>
            <a:tailEnd/>
          </a:ln>
        </p:spPr>
      </p:pic>
      <p:pic>
        <p:nvPicPr>
          <p:cNvPr id="27651" name="Picture 7" descr="220px-Russians_at_navarino"/>
          <p:cNvPicPr>
            <a:picLocks noChangeAspect="1" noChangeArrowheads="1"/>
          </p:cNvPicPr>
          <p:nvPr/>
        </p:nvPicPr>
        <p:blipFill>
          <a:blip r:embed="rId3"/>
          <a:srcRect/>
          <a:stretch>
            <a:fillRect/>
          </a:stretch>
        </p:blipFill>
        <p:spPr bwMode="auto">
          <a:xfrm>
            <a:off x="5292725" y="1114425"/>
            <a:ext cx="3671888" cy="2536825"/>
          </a:xfrm>
          <a:prstGeom prst="rect">
            <a:avLst/>
          </a:prstGeom>
          <a:noFill/>
          <a:ln w="9525">
            <a:noFill/>
            <a:miter lim="800000"/>
            <a:headEnd/>
            <a:tailEnd/>
          </a:ln>
        </p:spPr>
      </p:pic>
      <p:sp>
        <p:nvSpPr>
          <p:cNvPr id="27652" name="Rectangle 8"/>
          <p:cNvSpPr>
            <a:spLocks noChangeArrowheads="1"/>
          </p:cNvSpPr>
          <p:nvPr/>
        </p:nvSpPr>
        <p:spPr bwMode="auto">
          <a:xfrm>
            <a:off x="5435600" y="1125538"/>
            <a:ext cx="3384550" cy="641350"/>
          </a:xfrm>
          <a:prstGeom prst="rect">
            <a:avLst/>
          </a:prstGeom>
          <a:noFill/>
          <a:ln w="9525">
            <a:noFill/>
            <a:miter lim="800000"/>
            <a:headEnd/>
            <a:tailEnd/>
          </a:ln>
        </p:spPr>
        <p:txBody>
          <a:bodyPr>
            <a:spAutoFit/>
          </a:bodyPr>
          <a:lstStyle/>
          <a:p>
            <a:r>
              <a:rPr lang="el-GR"/>
              <a:t>Η Ναυμαχία του Ναυαρίνου, </a:t>
            </a:r>
            <a:r>
              <a:rPr lang="el-GR" u="sng"/>
              <a:t>Ιβάν Αϊβαζόφσκι</a:t>
            </a:r>
          </a:p>
        </p:txBody>
      </p:sp>
      <p:sp>
        <p:nvSpPr>
          <p:cNvPr id="27653" name="Rectangle 9"/>
          <p:cNvSpPr>
            <a:spLocks noChangeArrowheads="1"/>
          </p:cNvSpPr>
          <p:nvPr/>
        </p:nvSpPr>
        <p:spPr bwMode="auto">
          <a:xfrm>
            <a:off x="539750" y="4797425"/>
            <a:ext cx="3695700" cy="641350"/>
          </a:xfrm>
          <a:prstGeom prst="rect">
            <a:avLst/>
          </a:prstGeom>
          <a:noFill/>
          <a:ln w="9525">
            <a:noFill/>
            <a:miter lim="800000"/>
            <a:headEnd/>
            <a:tailEnd/>
          </a:ln>
        </p:spPr>
        <p:txBody>
          <a:bodyPr wrap="none">
            <a:spAutoFit/>
          </a:bodyPr>
          <a:lstStyle/>
          <a:p>
            <a:r>
              <a:rPr lang="el-GR" i="1"/>
              <a:t>Η ναυμαχία του Ναυαρίνου</a:t>
            </a:r>
            <a:r>
              <a:rPr lang="el-GR"/>
              <a:t> (1827).</a:t>
            </a:r>
            <a:br>
              <a:rPr lang="el-GR"/>
            </a:br>
            <a:r>
              <a:rPr lang="el-GR"/>
              <a:t>Ελαιογραφία του Γκαρνερέ</a:t>
            </a:r>
          </a:p>
        </p:txBody>
      </p:sp>
      <p:pic>
        <p:nvPicPr>
          <p:cNvPr id="27654" name="Picture 11" descr="220px-RecepcionMehmetAli"/>
          <p:cNvPicPr>
            <a:picLocks noChangeAspect="1" noChangeArrowheads="1"/>
          </p:cNvPicPr>
          <p:nvPr/>
        </p:nvPicPr>
        <p:blipFill>
          <a:blip r:embed="rId4"/>
          <a:srcRect/>
          <a:stretch>
            <a:fillRect/>
          </a:stretch>
        </p:blipFill>
        <p:spPr bwMode="auto">
          <a:xfrm>
            <a:off x="5435600" y="3859213"/>
            <a:ext cx="3313113" cy="2274887"/>
          </a:xfrm>
          <a:prstGeom prst="rect">
            <a:avLst/>
          </a:prstGeom>
          <a:noFill/>
          <a:ln w="9525">
            <a:noFill/>
            <a:miter lim="800000"/>
            <a:headEnd/>
            <a:tailEnd/>
          </a:ln>
        </p:spPr>
      </p:pic>
      <p:sp>
        <p:nvSpPr>
          <p:cNvPr id="27655" name="Rectangle 12"/>
          <p:cNvSpPr>
            <a:spLocks noChangeArrowheads="1"/>
          </p:cNvSpPr>
          <p:nvPr/>
        </p:nvSpPr>
        <p:spPr bwMode="auto">
          <a:xfrm>
            <a:off x="2843213" y="5865813"/>
            <a:ext cx="5976937" cy="825500"/>
          </a:xfrm>
          <a:prstGeom prst="rect">
            <a:avLst/>
          </a:prstGeom>
          <a:noFill/>
          <a:ln w="9525">
            <a:noFill/>
            <a:miter lim="800000"/>
            <a:headEnd/>
            <a:tailEnd/>
          </a:ln>
        </p:spPr>
        <p:txBody>
          <a:bodyPr anchor="ctr">
            <a:spAutoFit/>
          </a:bodyPr>
          <a:lstStyle/>
          <a:p>
            <a:r>
              <a:rPr lang="el-GR" sz="1600" b="1"/>
              <a:t>Ο Βρετανός Ναύαρχος Κοδρινγκτον (κέντρο) διαπραγματεύεται στο παλάτι του Μεχμέτ Αλή Πασά στην Αλεξάνδρεια, την Αίγυπτο (1828). </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92162"/>
                                        </p:tgtEl>
                                        <p:attrNameLst>
                                          <p:attrName>style.visibility</p:attrName>
                                        </p:attrNameLst>
                                      </p:cBhvr>
                                      <p:to>
                                        <p:strVal val="visible"/>
                                      </p:to>
                                    </p:set>
                                    <p:animEffect transition="in" filter="checkerboard(across)">
                                      <p:cBhvr>
                                        <p:cTn id="7" dur="500"/>
                                        <p:tgtEl>
                                          <p:spTgt spid="92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p:cNvSpPr>
          <p:nvPr>
            <p:ph type="title"/>
          </p:nvPr>
        </p:nvSpPr>
        <p:spPr bwMode="auto">
          <a:xfrm>
            <a:off x="1082270" y="393839"/>
            <a:ext cx="7208443" cy="1001168"/>
          </a:xfrm>
        </p:spPr>
        <p:txBody>
          <a:bodyPr wrap="square" lIns="91440" tIns="45720" rIns="91440" bIns="45720" numCol="1" anchorCtr="0" compatLnSpc="1">
            <a:prstTxWarp prst="textNoShape">
              <a:avLst/>
            </a:prstTxWarp>
          </a:bodyPr>
          <a:lstStyle/>
          <a:p>
            <a:pPr>
              <a:defRPr/>
            </a:pPr>
            <a:r>
              <a:rPr lang="el-GR" sz="3700" smtClean="0">
                <a:effectLst/>
              </a:rPr>
              <a:t>Η αναγνώριση της ελληνικής ανεξαρτησίας</a:t>
            </a:r>
          </a:p>
        </p:txBody>
      </p:sp>
      <p:sp>
        <p:nvSpPr>
          <p:cNvPr id="28674" name="Rectangle 3"/>
          <p:cNvSpPr>
            <a:spLocks noGrp="1"/>
          </p:cNvSpPr>
          <p:nvPr>
            <p:ph type="body" idx="1"/>
          </p:nvPr>
        </p:nvSpPr>
        <p:spPr>
          <a:xfrm>
            <a:off x="250825" y="1412875"/>
            <a:ext cx="6481763" cy="5040313"/>
          </a:xfrm>
        </p:spPr>
        <p:txBody>
          <a:bodyPr/>
          <a:lstStyle/>
          <a:p>
            <a:r>
              <a:rPr lang="el-GR" sz="2300" smtClean="0"/>
              <a:t> 8 Ιανουαρίου 1828: ο πρώτος κυβερνήτης της Ελλάδας ο Καποδίστριας φτάνει στο Ναύπλιο.</a:t>
            </a:r>
          </a:p>
          <a:p>
            <a:r>
              <a:rPr lang="el-GR" sz="2300" smtClean="0"/>
              <a:t>3 Φεβρουαρίου 1830 Υπογράφεται από τις Μεγάλες Δυνάμεις το πρωτόκολλο του Λονδίνου,</a:t>
            </a:r>
          </a:p>
          <a:p>
            <a:r>
              <a:rPr lang="el-GR" sz="2300" smtClean="0"/>
              <a:t>Δημιουργείται ανεξάρτητο ελληνικό κράτος με οροθετική γραμμή τη γραμμή Αμβρακικού-Παγασητικού. </a:t>
            </a:r>
          </a:p>
          <a:p>
            <a:r>
              <a:rPr lang="el-GR" sz="2300" smtClean="0"/>
              <a:t>Στο νέο κράτος θα συμπεριληφθούν, με το Πρωτόκολλο της συνδιάσκεψης του Λονδίνο: η Πελοπόννησος, η Στερεά Ελλάδα, η Εύβοια, οι Σποράδες, οι Κυκλάδες και τα νησιά του Αργοσαρωνικού κόλπου.</a:t>
            </a:r>
          </a:p>
        </p:txBody>
      </p:sp>
      <p:pic>
        <p:nvPicPr>
          <p:cNvPr id="28675" name="Picture 6" descr="O Ιωάννης Καποδίστριας, πίνακας του Διονύσιου Τσόκου"/>
          <p:cNvPicPr>
            <a:picLocks noChangeAspect="1" noChangeArrowheads="1"/>
          </p:cNvPicPr>
          <p:nvPr/>
        </p:nvPicPr>
        <p:blipFill>
          <a:blip r:embed="rId2"/>
          <a:srcRect/>
          <a:stretch>
            <a:fillRect/>
          </a:stretch>
        </p:blipFill>
        <p:spPr bwMode="auto">
          <a:xfrm>
            <a:off x="6732588" y="1916113"/>
            <a:ext cx="2095500" cy="3086100"/>
          </a:xfrm>
          <a:prstGeom prst="rect">
            <a:avLst/>
          </a:prstGeom>
          <a:noFill/>
          <a:ln w="9525">
            <a:noFill/>
            <a:miter lim="800000"/>
            <a:headEnd/>
            <a:tailEnd/>
          </a:ln>
        </p:spPr>
      </p:pic>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8674">
                                            <p:txEl>
                                              <p:pRg st="0" end="0"/>
                                            </p:txEl>
                                          </p:spTgt>
                                        </p:tgtEl>
                                        <p:attrNameLst>
                                          <p:attrName>style.visibility</p:attrName>
                                        </p:attrNameLst>
                                      </p:cBhvr>
                                      <p:to>
                                        <p:strVal val="visible"/>
                                      </p:to>
                                    </p:set>
                                    <p:anim calcmode="lin" valueType="num">
                                      <p:cBhvr>
                                        <p:cTn id="7" dur="2000" fill="hold"/>
                                        <p:tgtEl>
                                          <p:spTgt spid="28674">
                                            <p:txEl>
                                              <p:pRg st="0" end="0"/>
                                            </p:txEl>
                                          </p:spTgt>
                                        </p:tgtEl>
                                        <p:attrNameLst>
                                          <p:attrName>ppt_w</p:attrName>
                                        </p:attrNameLst>
                                      </p:cBhvr>
                                      <p:tavLst>
                                        <p:tav tm="0">
                                          <p:val>
                                            <p:fltVal val="0"/>
                                          </p:val>
                                        </p:tav>
                                        <p:tav tm="100000">
                                          <p:val>
                                            <p:strVal val="#ppt_w"/>
                                          </p:val>
                                        </p:tav>
                                      </p:tavLst>
                                    </p:anim>
                                    <p:anim calcmode="lin" valueType="num">
                                      <p:cBhvr>
                                        <p:cTn id="8" dur="2000" fill="hold"/>
                                        <p:tgtEl>
                                          <p:spTgt spid="28674">
                                            <p:txEl>
                                              <p:pRg st="0" end="0"/>
                                            </p:txEl>
                                          </p:spTgt>
                                        </p:tgtEl>
                                        <p:attrNameLst>
                                          <p:attrName>ppt_h</p:attrName>
                                        </p:attrNameLst>
                                      </p:cBhvr>
                                      <p:tavLst>
                                        <p:tav tm="0">
                                          <p:val>
                                            <p:fltVal val="0"/>
                                          </p:val>
                                        </p:tav>
                                        <p:tav tm="100000">
                                          <p:val>
                                            <p:strVal val="#ppt_h"/>
                                          </p:val>
                                        </p:tav>
                                      </p:tavLst>
                                    </p:anim>
                                    <p:animEffect transition="in" filter="fade">
                                      <p:cBhvr>
                                        <p:cTn id="9" dur="2000"/>
                                        <p:tgtEl>
                                          <p:spTgt spid="28674">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28674">
                                            <p:txEl>
                                              <p:pRg st="1" end="1"/>
                                            </p:txEl>
                                          </p:spTgt>
                                        </p:tgtEl>
                                        <p:attrNameLst>
                                          <p:attrName>style.visibility</p:attrName>
                                        </p:attrNameLst>
                                      </p:cBhvr>
                                      <p:to>
                                        <p:strVal val="visible"/>
                                      </p:to>
                                    </p:set>
                                    <p:anim calcmode="lin" valueType="num">
                                      <p:cBhvr>
                                        <p:cTn id="14" dur="2000" fill="hold"/>
                                        <p:tgtEl>
                                          <p:spTgt spid="28674">
                                            <p:txEl>
                                              <p:pRg st="1" end="1"/>
                                            </p:txEl>
                                          </p:spTgt>
                                        </p:tgtEl>
                                        <p:attrNameLst>
                                          <p:attrName>ppt_w</p:attrName>
                                        </p:attrNameLst>
                                      </p:cBhvr>
                                      <p:tavLst>
                                        <p:tav tm="0">
                                          <p:val>
                                            <p:fltVal val="0"/>
                                          </p:val>
                                        </p:tav>
                                        <p:tav tm="100000">
                                          <p:val>
                                            <p:strVal val="#ppt_w"/>
                                          </p:val>
                                        </p:tav>
                                      </p:tavLst>
                                    </p:anim>
                                    <p:anim calcmode="lin" valueType="num">
                                      <p:cBhvr>
                                        <p:cTn id="15" dur="2000" fill="hold"/>
                                        <p:tgtEl>
                                          <p:spTgt spid="28674">
                                            <p:txEl>
                                              <p:pRg st="1" end="1"/>
                                            </p:txEl>
                                          </p:spTgt>
                                        </p:tgtEl>
                                        <p:attrNameLst>
                                          <p:attrName>ppt_h</p:attrName>
                                        </p:attrNameLst>
                                      </p:cBhvr>
                                      <p:tavLst>
                                        <p:tav tm="0">
                                          <p:val>
                                            <p:fltVal val="0"/>
                                          </p:val>
                                        </p:tav>
                                        <p:tav tm="100000">
                                          <p:val>
                                            <p:strVal val="#ppt_h"/>
                                          </p:val>
                                        </p:tav>
                                      </p:tavLst>
                                    </p:anim>
                                    <p:animEffect transition="in" filter="fade">
                                      <p:cBhvr>
                                        <p:cTn id="16" dur="2000"/>
                                        <p:tgtEl>
                                          <p:spTgt spid="2867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28674">
                                            <p:txEl>
                                              <p:pRg st="2" end="2"/>
                                            </p:txEl>
                                          </p:spTgt>
                                        </p:tgtEl>
                                        <p:attrNameLst>
                                          <p:attrName>style.visibility</p:attrName>
                                        </p:attrNameLst>
                                      </p:cBhvr>
                                      <p:to>
                                        <p:strVal val="visible"/>
                                      </p:to>
                                    </p:set>
                                    <p:anim calcmode="lin" valueType="num">
                                      <p:cBhvr>
                                        <p:cTn id="21" dur="2000" fill="hold"/>
                                        <p:tgtEl>
                                          <p:spTgt spid="28674">
                                            <p:txEl>
                                              <p:pRg st="2" end="2"/>
                                            </p:txEl>
                                          </p:spTgt>
                                        </p:tgtEl>
                                        <p:attrNameLst>
                                          <p:attrName>ppt_w</p:attrName>
                                        </p:attrNameLst>
                                      </p:cBhvr>
                                      <p:tavLst>
                                        <p:tav tm="0">
                                          <p:val>
                                            <p:fltVal val="0"/>
                                          </p:val>
                                        </p:tav>
                                        <p:tav tm="100000">
                                          <p:val>
                                            <p:strVal val="#ppt_w"/>
                                          </p:val>
                                        </p:tav>
                                      </p:tavLst>
                                    </p:anim>
                                    <p:anim calcmode="lin" valueType="num">
                                      <p:cBhvr>
                                        <p:cTn id="22" dur="2000" fill="hold"/>
                                        <p:tgtEl>
                                          <p:spTgt spid="28674">
                                            <p:txEl>
                                              <p:pRg st="2" end="2"/>
                                            </p:txEl>
                                          </p:spTgt>
                                        </p:tgtEl>
                                        <p:attrNameLst>
                                          <p:attrName>ppt_h</p:attrName>
                                        </p:attrNameLst>
                                      </p:cBhvr>
                                      <p:tavLst>
                                        <p:tav tm="0">
                                          <p:val>
                                            <p:fltVal val="0"/>
                                          </p:val>
                                        </p:tav>
                                        <p:tav tm="100000">
                                          <p:val>
                                            <p:strVal val="#ppt_h"/>
                                          </p:val>
                                        </p:tav>
                                      </p:tavLst>
                                    </p:anim>
                                    <p:animEffect transition="in" filter="fade">
                                      <p:cBhvr>
                                        <p:cTn id="23" dur="2000"/>
                                        <p:tgtEl>
                                          <p:spTgt spid="28674">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28674">
                                            <p:txEl>
                                              <p:pRg st="3" end="3"/>
                                            </p:txEl>
                                          </p:spTgt>
                                        </p:tgtEl>
                                        <p:attrNameLst>
                                          <p:attrName>style.visibility</p:attrName>
                                        </p:attrNameLst>
                                      </p:cBhvr>
                                      <p:to>
                                        <p:strVal val="visible"/>
                                      </p:to>
                                    </p:set>
                                    <p:anim calcmode="lin" valueType="num">
                                      <p:cBhvr>
                                        <p:cTn id="28" dur="2000" fill="hold"/>
                                        <p:tgtEl>
                                          <p:spTgt spid="28674">
                                            <p:txEl>
                                              <p:pRg st="3" end="3"/>
                                            </p:txEl>
                                          </p:spTgt>
                                        </p:tgtEl>
                                        <p:attrNameLst>
                                          <p:attrName>ppt_w</p:attrName>
                                        </p:attrNameLst>
                                      </p:cBhvr>
                                      <p:tavLst>
                                        <p:tav tm="0">
                                          <p:val>
                                            <p:fltVal val="0"/>
                                          </p:val>
                                        </p:tav>
                                        <p:tav tm="100000">
                                          <p:val>
                                            <p:strVal val="#ppt_w"/>
                                          </p:val>
                                        </p:tav>
                                      </p:tavLst>
                                    </p:anim>
                                    <p:anim calcmode="lin" valueType="num">
                                      <p:cBhvr>
                                        <p:cTn id="29" dur="2000" fill="hold"/>
                                        <p:tgtEl>
                                          <p:spTgt spid="28674">
                                            <p:txEl>
                                              <p:pRg st="3" end="3"/>
                                            </p:txEl>
                                          </p:spTgt>
                                        </p:tgtEl>
                                        <p:attrNameLst>
                                          <p:attrName>ppt_h</p:attrName>
                                        </p:attrNameLst>
                                      </p:cBhvr>
                                      <p:tavLst>
                                        <p:tav tm="0">
                                          <p:val>
                                            <p:fltVal val="0"/>
                                          </p:val>
                                        </p:tav>
                                        <p:tav tm="100000">
                                          <p:val>
                                            <p:strVal val="#ppt_h"/>
                                          </p:val>
                                        </p:tav>
                                      </p:tavLst>
                                    </p:anim>
                                    <p:animEffect transition="in" filter="fade">
                                      <p:cBhvr>
                                        <p:cTn id="30" dur="2000"/>
                                        <p:tgtEl>
                                          <p:spTgt spid="2867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p:cNvSpPr>
          <p:nvPr>
            <p:ph type="title" idx="4294967295"/>
          </p:nvPr>
        </p:nvSpPr>
        <p:spPr bwMode="auto"/>
        <p:txBody>
          <a:bodyPr wrap="square" lIns="91440" tIns="45720" rIns="91440" bIns="45720" numCol="1" anchorCtr="0" compatLnSpc="1">
            <a:prstTxWarp prst="textNoShape">
              <a:avLst/>
            </a:prstTxWarp>
          </a:bodyPr>
          <a:lstStyle/>
          <a:p>
            <a:pPr>
              <a:defRPr/>
            </a:pPr>
            <a:r>
              <a:rPr lang="el-GR" b="0" smtClean="0">
                <a:effectLst/>
                <a:latin typeface="Lucida Sans Unicode" pitchFamily="34" charset="0"/>
              </a:rPr>
              <a:t>ΕΦΗΜΕΡΙΔΕΣ 1821 -1828</a:t>
            </a:r>
          </a:p>
        </p:txBody>
      </p:sp>
      <p:sp>
        <p:nvSpPr>
          <p:cNvPr id="26626" name="Rectangle 3"/>
          <p:cNvSpPr>
            <a:spLocks noGrp="1"/>
          </p:cNvSpPr>
          <p:nvPr>
            <p:ph type="body" idx="4294967295"/>
          </p:nvPr>
        </p:nvSpPr>
        <p:spPr/>
        <p:txBody>
          <a:bodyPr/>
          <a:lstStyle/>
          <a:p>
            <a:pPr algn="just">
              <a:lnSpc>
                <a:spcPct val="80000"/>
              </a:lnSpc>
              <a:buFont typeface="Wingdings 3" pitchFamily="18" charset="2"/>
              <a:buNone/>
            </a:pPr>
            <a:endParaRPr lang="en-US" sz="1800" b="1" smtClean="0">
              <a:latin typeface="Lucida Sans Unicode" pitchFamily="34" charset="0"/>
            </a:endParaRPr>
          </a:p>
          <a:p>
            <a:pPr algn="just">
              <a:lnSpc>
                <a:spcPct val="80000"/>
              </a:lnSpc>
            </a:pPr>
            <a:r>
              <a:rPr lang="el-GR" sz="1800" smtClean="0">
                <a:latin typeface="Lucida Sans Unicode" pitchFamily="34" charset="0"/>
              </a:rPr>
              <a:t>«Σάλπιγξ Ελληνική»</a:t>
            </a:r>
            <a:r>
              <a:rPr lang="en-US" sz="1800" smtClean="0">
                <a:latin typeface="Lucida Sans Unicode" pitchFamily="34" charset="0"/>
              </a:rPr>
              <a:t> </a:t>
            </a:r>
            <a:r>
              <a:rPr lang="el-GR" sz="1800" smtClean="0">
                <a:latin typeface="Lucida Sans Unicode" pitchFamily="34" charset="0"/>
              </a:rPr>
              <a:t>Καλαμάτα1821 Αύγουστος</a:t>
            </a:r>
            <a:r>
              <a:rPr lang="en-US" sz="1800" smtClean="0">
                <a:latin typeface="Lucida Sans Unicode" pitchFamily="34" charset="0"/>
              </a:rPr>
              <a:t> </a:t>
            </a:r>
          </a:p>
          <a:p>
            <a:pPr algn="just">
              <a:lnSpc>
                <a:spcPct val="80000"/>
              </a:lnSpc>
            </a:pPr>
            <a:r>
              <a:rPr lang="el-GR" sz="1800" smtClean="0">
                <a:latin typeface="Lucida Sans Unicode" pitchFamily="34" charset="0"/>
              </a:rPr>
              <a:t>«Εφημερίς Αιτωλική»Μεσολόγγι1821 Αύγουστος –Σεπτέμβριος</a:t>
            </a:r>
            <a:endParaRPr lang="en-US" sz="1800" smtClean="0">
              <a:latin typeface="Lucida Sans Unicode" pitchFamily="34" charset="0"/>
            </a:endParaRPr>
          </a:p>
          <a:p>
            <a:pPr algn="just">
              <a:lnSpc>
                <a:spcPct val="80000"/>
              </a:lnSpc>
            </a:pPr>
            <a:r>
              <a:rPr lang="el-GR" sz="1800" smtClean="0">
                <a:latin typeface="Lucida Sans Unicode" pitchFamily="34" charset="0"/>
              </a:rPr>
              <a:t>«Αχελώος» Εφημερίς Πολιτική της Δυτικής Χέρσου ΕλλάδοςΒραχώρι(Αγρίνιο)1822 Φεβρουάριος</a:t>
            </a:r>
            <a:endParaRPr lang="en-US" sz="1800" smtClean="0">
              <a:latin typeface="Lucida Sans Unicode" pitchFamily="34" charset="0"/>
            </a:endParaRPr>
          </a:p>
          <a:p>
            <a:pPr algn="just">
              <a:lnSpc>
                <a:spcPct val="80000"/>
              </a:lnSpc>
            </a:pPr>
            <a:r>
              <a:rPr lang="el-GR" sz="1800" smtClean="0">
                <a:latin typeface="Lucida Sans Unicode" pitchFamily="34" charset="0"/>
              </a:rPr>
              <a:t>«Ελληνικά Χρονικά»</a:t>
            </a:r>
            <a:r>
              <a:rPr lang="en-US" sz="1800" smtClean="0">
                <a:latin typeface="Lucida Sans Unicode" pitchFamily="34" charset="0"/>
              </a:rPr>
              <a:t> </a:t>
            </a:r>
            <a:r>
              <a:rPr lang="el-GR" sz="1800" smtClean="0">
                <a:latin typeface="Lucida Sans Unicode" pitchFamily="34" charset="0"/>
              </a:rPr>
              <a:t>Μεσολόγγι</a:t>
            </a:r>
            <a:r>
              <a:rPr lang="en-US" sz="1800" smtClean="0">
                <a:latin typeface="Lucida Sans Unicode" pitchFamily="34" charset="0"/>
              </a:rPr>
              <a:t> </a:t>
            </a:r>
            <a:r>
              <a:rPr lang="el-GR" sz="1800" smtClean="0">
                <a:latin typeface="Lucida Sans Unicode" pitchFamily="34" charset="0"/>
              </a:rPr>
              <a:t>Ιανουάριος 1824 -Φεβρουάριος </a:t>
            </a:r>
            <a:r>
              <a:rPr lang="en-US" sz="1800" smtClean="0">
                <a:latin typeface="Lucida Sans Unicode" pitchFamily="34" charset="0"/>
              </a:rPr>
              <a:t>1</a:t>
            </a:r>
            <a:r>
              <a:rPr lang="el-GR" sz="1800" smtClean="0">
                <a:latin typeface="Lucida Sans Unicode" pitchFamily="34" charset="0"/>
              </a:rPr>
              <a:t>826</a:t>
            </a:r>
            <a:endParaRPr lang="en-US" sz="1800" smtClean="0">
              <a:latin typeface="Lucida Sans Unicode" pitchFamily="34" charset="0"/>
            </a:endParaRPr>
          </a:p>
          <a:p>
            <a:pPr algn="just">
              <a:lnSpc>
                <a:spcPct val="80000"/>
              </a:lnSpc>
            </a:pPr>
            <a:r>
              <a:rPr lang="el-GR" sz="1800" smtClean="0">
                <a:latin typeface="Lucida Sans Unicode" pitchFamily="34" charset="0"/>
              </a:rPr>
              <a:t>«II Telegrafio Greco»</a:t>
            </a:r>
            <a:r>
              <a:rPr lang="en-US" sz="1800" smtClean="0">
                <a:latin typeface="Lucida Sans Unicode" pitchFamily="34" charset="0"/>
              </a:rPr>
              <a:t> </a:t>
            </a:r>
            <a:r>
              <a:rPr lang="el-GR" sz="1800" smtClean="0">
                <a:latin typeface="Lucida Sans Unicode" pitchFamily="34" charset="0"/>
              </a:rPr>
              <a:t>Μεσολόγγι Μάρτιος -Δεκέμβριος 1824</a:t>
            </a:r>
            <a:endParaRPr lang="en-US" sz="1800" smtClean="0">
              <a:latin typeface="Lucida Sans Unicode" pitchFamily="34" charset="0"/>
            </a:endParaRPr>
          </a:p>
          <a:p>
            <a:pPr algn="just">
              <a:lnSpc>
                <a:spcPct val="80000"/>
              </a:lnSpc>
            </a:pPr>
            <a:r>
              <a:rPr lang="el-GR" sz="1800" smtClean="0">
                <a:latin typeface="Lucida Sans Unicode" pitchFamily="34" charset="0"/>
              </a:rPr>
              <a:t>«Εφημερίς Αθηνών»</a:t>
            </a:r>
            <a:r>
              <a:rPr lang="en-US" sz="1800" smtClean="0">
                <a:latin typeface="Lucida Sans Unicode" pitchFamily="34" charset="0"/>
              </a:rPr>
              <a:t> </a:t>
            </a:r>
            <a:r>
              <a:rPr lang="el-GR" sz="1800" smtClean="0">
                <a:latin typeface="Lucida Sans Unicode" pitchFamily="34" charset="0"/>
              </a:rPr>
              <a:t>Σαλαμίνα – Αθήνα</a:t>
            </a:r>
            <a:r>
              <a:rPr lang="en-US" sz="1800" smtClean="0">
                <a:latin typeface="Lucida Sans Unicode" pitchFamily="34" charset="0"/>
              </a:rPr>
              <a:t> </a:t>
            </a:r>
            <a:r>
              <a:rPr lang="el-GR" sz="1800" smtClean="0">
                <a:latin typeface="Lucida Sans Unicode" pitchFamily="34" charset="0"/>
              </a:rPr>
              <a:t>20 Αυγούστου 1824 -Απρίλιος 1826</a:t>
            </a:r>
            <a:endParaRPr lang="en-US" sz="1800" smtClean="0">
              <a:latin typeface="Lucida Sans Unicode" pitchFamily="34" charset="0"/>
            </a:endParaRPr>
          </a:p>
          <a:p>
            <a:pPr algn="just">
              <a:lnSpc>
                <a:spcPct val="80000"/>
              </a:lnSpc>
            </a:pPr>
            <a:r>
              <a:rPr lang="el-GR" sz="1800" smtClean="0">
                <a:latin typeface="Lucida Sans Unicode" pitchFamily="34" charset="0"/>
              </a:rPr>
              <a:t>«Ο Φίλος του Νόμου»</a:t>
            </a:r>
            <a:r>
              <a:rPr lang="en-US" sz="1800" smtClean="0">
                <a:latin typeface="Lucida Sans Unicode" pitchFamily="34" charset="0"/>
              </a:rPr>
              <a:t> </a:t>
            </a:r>
            <a:r>
              <a:rPr lang="el-GR" sz="1800" smtClean="0">
                <a:latin typeface="Lucida Sans Unicode" pitchFamily="34" charset="0"/>
              </a:rPr>
              <a:t>Ύδρα</a:t>
            </a:r>
            <a:r>
              <a:rPr lang="en-US" sz="1800" smtClean="0">
                <a:latin typeface="Lucida Sans Unicode" pitchFamily="34" charset="0"/>
              </a:rPr>
              <a:t> </a:t>
            </a:r>
            <a:r>
              <a:rPr lang="el-GR" sz="1800" smtClean="0">
                <a:latin typeface="Lucida Sans Unicode" pitchFamily="34" charset="0"/>
              </a:rPr>
              <a:t>Μάρτιος 1824 -Μάιος 1827</a:t>
            </a:r>
            <a:endParaRPr lang="en-US" sz="1800" smtClean="0">
              <a:latin typeface="Lucida Sans Unicode" pitchFamily="34" charset="0"/>
            </a:endParaRPr>
          </a:p>
          <a:p>
            <a:pPr algn="just">
              <a:lnSpc>
                <a:spcPct val="80000"/>
              </a:lnSpc>
            </a:pPr>
            <a:r>
              <a:rPr lang="el-GR" sz="1800" smtClean="0">
                <a:latin typeface="Lucida Sans Unicode" pitchFamily="34" charset="0"/>
              </a:rPr>
              <a:t>«Γενική Εφημερίς της Ελλάδος»</a:t>
            </a:r>
            <a:r>
              <a:rPr lang="en-US" sz="1800" smtClean="0">
                <a:latin typeface="Lucida Sans Unicode" pitchFamily="34" charset="0"/>
              </a:rPr>
              <a:t> </a:t>
            </a:r>
            <a:r>
              <a:rPr lang="el-GR" sz="1800" smtClean="0">
                <a:latin typeface="Lucida Sans Unicode" pitchFamily="34" charset="0"/>
              </a:rPr>
              <a:t>Ναύπλιο Αίγινα Πόρος</a:t>
            </a:r>
            <a:r>
              <a:rPr lang="en-US" sz="1800" smtClean="0">
                <a:latin typeface="Lucida Sans Unicode" pitchFamily="34" charset="0"/>
              </a:rPr>
              <a:t> </a:t>
            </a:r>
            <a:r>
              <a:rPr lang="el-GR" sz="1800" smtClean="0">
                <a:latin typeface="Lucida Sans Unicode" pitchFamily="34" charset="0"/>
              </a:rPr>
              <a:t>Οκτώβριος 1825 -Μάρτιος 1832</a:t>
            </a:r>
            <a:endParaRPr lang="en-US" sz="1800" smtClean="0">
              <a:latin typeface="Lucida Sans Unicode" pitchFamily="34" charset="0"/>
            </a:endParaRPr>
          </a:p>
          <a:p>
            <a:pPr algn="just">
              <a:lnSpc>
                <a:spcPct val="80000"/>
              </a:lnSpc>
            </a:pPr>
            <a:r>
              <a:rPr lang="el-GR" sz="1800" smtClean="0">
                <a:latin typeface="Lucida Sans Unicode" pitchFamily="34" charset="0"/>
              </a:rPr>
              <a:t>«L' Abille Grecpye»</a:t>
            </a:r>
            <a:r>
              <a:rPr lang="en-US" sz="1800" smtClean="0">
                <a:latin typeface="Lucida Sans Unicode" pitchFamily="34" charset="0"/>
              </a:rPr>
              <a:t> </a:t>
            </a:r>
            <a:r>
              <a:rPr lang="el-GR" sz="1800" smtClean="0">
                <a:latin typeface="Lucida Sans Unicode" pitchFamily="34" charset="0"/>
              </a:rPr>
              <a:t>Ύδρα Αίγινα</a:t>
            </a:r>
            <a:r>
              <a:rPr lang="en-US" sz="1800" smtClean="0">
                <a:latin typeface="Lucida Sans Unicode" pitchFamily="34" charset="0"/>
              </a:rPr>
              <a:t> </a:t>
            </a:r>
            <a:r>
              <a:rPr lang="el-GR" sz="1800" smtClean="0">
                <a:latin typeface="Lucida Sans Unicode" pitchFamily="34" charset="0"/>
              </a:rPr>
              <a:t>Μάρτιος 1827 -Μάρτιος 1829</a:t>
            </a:r>
            <a:endParaRPr lang="en-US" sz="1800" smtClean="0">
              <a:latin typeface="Lucida Sans Unicode" pitchFamily="34" charset="0"/>
            </a:endParaRPr>
          </a:p>
          <a:p>
            <a:pPr algn="just">
              <a:lnSpc>
                <a:spcPct val="80000"/>
              </a:lnSpc>
            </a:pPr>
            <a:r>
              <a:rPr lang="el-GR" sz="1800" smtClean="0">
                <a:latin typeface="Lucida Sans Unicode" pitchFamily="34" charset="0"/>
              </a:rPr>
              <a:t>«Ανεξάρτητος Εφημερίς της Ελλάδος»Ύδρα Αίγινα1827- 1828 </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6626">
                                            <p:txEl>
                                              <p:pRg st="1" end="1"/>
                                            </p:txEl>
                                          </p:spTgt>
                                        </p:tgtEl>
                                        <p:attrNameLst>
                                          <p:attrName>style.visibility</p:attrName>
                                        </p:attrNameLst>
                                      </p:cBhvr>
                                      <p:to>
                                        <p:strVal val="visible"/>
                                      </p:to>
                                    </p:set>
                                    <p:anim calcmode="lin" valueType="num">
                                      <p:cBhvr>
                                        <p:cTn id="7" dur="1000" fill="hold"/>
                                        <p:tgtEl>
                                          <p:spTgt spid="26626">
                                            <p:txEl>
                                              <p:pRg st="1" end="1"/>
                                            </p:txEl>
                                          </p:spTgt>
                                        </p:tgtEl>
                                        <p:attrNameLst>
                                          <p:attrName>ppt_w</p:attrName>
                                        </p:attrNameLst>
                                      </p:cBhvr>
                                      <p:tavLst>
                                        <p:tav tm="0">
                                          <p:val>
                                            <p:strVal val="#ppt_w*0.70"/>
                                          </p:val>
                                        </p:tav>
                                        <p:tav tm="100000">
                                          <p:val>
                                            <p:strVal val="#ppt_w"/>
                                          </p:val>
                                        </p:tav>
                                      </p:tavLst>
                                    </p:anim>
                                    <p:anim calcmode="lin" valueType="num">
                                      <p:cBhvr>
                                        <p:cTn id="8" dur="1000" fill="hold"/>
                                        <p:tgtEl>
                                          <p:spTgt spid="26626">
                                            <p:txEl>
                                              <p:pRg st="1" end="1"/>
                                            </p:txEl>
                                          </p:spTgt>
                                        </p:tgtEl>
                                        <p:attrNameLst>
                                          <p:attrName>ppt_h</p:attrName>
                                        </p:attrNameLst>
                                      </p:cBhvr>
                                      <p:tavLst>
                                        <p:tav tm="0">
                                          <p:val>
                                            <p:strVal val="#ppt_h"/>
                                          </p:val>
                                        </p:tav>
                                        <p:tav tm="100000">
                                          <p:val>
                                            <p:strVal val="#ppt_h"/>
                                          </p:val>
                                        </p:tav>
                                      </p:tavLst>
                                    </p:anim>
                                    <p:animEffect transition="in" filter="fade">
                                      <p:cBhvr>
                                        <p:cTn id="9" dur="1000"/>
                                        <p:tgtEl>
                                          <p:spTgt spid="26626">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26626">
                                            <p:txEl>
                                              <p:pRg st="2" end="2"/>
                                            </p:txEl>
                                          </p:spTgt>
                                        </p:tgtEl>
                                        <p:attrNameLst>
                                          <p:attrName>style.visibility</p:attrName>
                                        </p:attrNameLst>
                                      </p:cBhvr>
                                      <p:to>
                                        <p:strVal val="visible"/>
                                      </p:to>
                                    </p:set>
                                    <p:anim calcmode="lin" valueType="num">
                                      <p:cBhvr>
                                        <p:cTn id="14" dur="1000" fill="hold"/>
                                        <p:tgtEl>
                                          <p:spTgt spid="26626">
                                            <p:txEl>
                                              <p:pRg st="2" end="2"/>
                                            </p:txEl>
                                          </p:spTgt>
                                        </p:tgtEl>
                                        <p:attrNameLst>
                                          <p:attrName>ppt_w</p:attrName>
                                        </p:attrNameLst>
                                      </p:cBhvr>
                                      <p:tavLst>
                                        <p:tav tm="0">
                                          <p:val>
                                            <p:strVal val="#ppt_w*0.70"/>
                                          </p:val>
                                        </p:tav>
                                        <p:tav tm="100000">
                                          <p:val>
                                            <p:strVal val="#ppt_w"/>
                                          </p:val>
                                        </p:tav>
                                      </p:tavLst>
                                    </p:anim>
                                    <p:anim calcmode="lin" valueType="num">
                                      <p:cBhvr>
                                        <p:cTn id="15" dur="1000" fill="hold"/>
                                        <p:tgtEl>
                                          <p:spTgt spid="26626">
                                            <p:txEl>
                                              <p:pRg st="2" end="2"/>
                                            </p:txEl>
                                          </p:spTgt>
                                        </p:tgtEl>
                                        <p:attrNameLst>
                                          <p:attrName>ppt_h</p:attrName>
                                        </p:attrNameLst>
                                      </p:cBhvr>
                                      <p:tavLst>
                                        <p:tav tm="0">
                                          <p:val>
                                            <p:strVal val="#ppt_h"/>
                                          </p:val>
                                        </p:tav>
                                        <p:tav tm="100000">
                                          <p:val>
                                            <p:strVal val="#ppt_h"/>
                                          </p:val>
                                        </p:tav>
                                      </p:tavLst>
                                    </p:anim>
                                    <p:animEffect transition="in" filter="fade">
                                      <p:cBhvr>
                                        <p:cTn id="16" dur="1000"/>
                                        <p:tgtEl>
                                          <p:spTgt spid="26626">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26626">
                                            <p:txEl>
                                              <p:pRg st="3" end="3"/>
                                            </p:txEl>
                                          </p:spTgt>
                                        </p:tgtEl>
                                        <p:attrNameLst>
                                          <p:attrName>style.visibility</p:attrName>
                                        </p:attrNameLst>
                                      </p:cBhvr>
                                      <p:to>
                                        <p:strVal val="visible"/>
                                      </p:to>
                                    </p:set>
                                    <p:anim calcmode="lin" valueType="num">
                                      <p:cBhvr>
                                        <p:cTn id="21" dur="1000" fill="hold"/>
                                        <p:tgtEl>
                                          <p:spTgt spid="26626">
                                            <p:txEl>
                                              <p:pRg st="3" end="3"/>
                                            </p:txEl>
                                          </p:spTgt>
                                        </p:tgtEl>
                                        <p:attrNameLst>
                                          <p:attrName>ppt_w</p:attrName>
                                        </p:attrNameLst>
                                      </p:cBhvr>
                                      <p:tavLst>
                                        <p:tav tm="0">
                                          <p:val>
                                            <p:strVal val="#ppt_w*0.70"/>
                                          </p:val>
                                        </p:tav>
                                        <p:tav tm="100000">
                                          <p:val>
                                            <p:strVal val="#ppt_w"/>
                                          </p:val>
                                        </p:tav>
                                      </p:tavLst>
                                    </p:anim>
                                    <p:anim calcmode="lin" valueType="num">
                                      <p:cBhvr>
                                        <p:cTn id="22" dur="1000" fill="hold"/>
                                        <p:tgtEl>
                                          <p:spTgt spid="26626">
                                            <p:txEl>
                                              <p:pRg st="3" end="3"/>
                                            </p:txEl>
                                          </p:spTgt>
                                        </p:tgtEl>
                                        <p:attrNameLst>
                                          <p:attrName>ppt_h</p:attrName>
                                        </p:attrNameLst>
                                      </p:cBhvr>
                                      <p:tavLst>
                                        <p:tav tm="0">
                                          <p:val>
                                            <p:strVal val="#ppt_h"/>
                                          </p:val>
                                        </p:tav>
                                        <p:tav tm="100000">
                                          <p:val>
                                            <p:strVal val="#ppt_h"/>
                                          </p:val>
                                        </p:tav>
                                      </p:tavLst>
                                    </p:anim>
                                    <p:animEffect transition="in" filter="fade">
                                      <p:cBhvr>
                                        <p:cTn id="23" dur="1000"/>
                                        <p:tgtEl>
                                          <p:spTgt spid="26626">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26626">
                                            <p:txEl>
                                              <p:pRg st="4" end="4"/>
                                            </p:txEl>
                                          </p:spTgt>
                                        </p:tgtEl>
                                        <p:attrNameLst>
                                          <p:attrName>style.visibility</p:attrName>
                                        </p:attrNameLst>
                                      </p:cBhvr>
                                      <p:to>
                                        <p:strVal val="visible"/>
                                      </p:to>
                                    </p:set>
                                    <p:anim calcmode="lin" valueType="num">
                                      <p:cBhvr>
                                        <p:cTn id="28" dur="1000" fill="hold"/>
                                        <p:tgtEl>
                                          <p:spTgt spid="26626">
                                            <p:txEl>
                                              <p:pRg st="4" end="4"/>
                                            </p:txEl>
                                          </p:spTgt>
                                        </p:tgtEl>
                                        <p:attrNameLst>
                                          <p:attrName>ppt_w</p:attrName>
                                        </p:attrNameLst>
                                      </p:cBhvr>
                                      <p:tavLst>
                                        <p:tav tm="0">
                                          <p:val>
                                            <p:strVal val="#ppt_w*0.70"/>
                                          </p:val>
                                        </p:tav>
                                        <p:tav tm="100000">
                                          <p:val>
                                            <p:strVal val="#ppt_w"/>
                                          </p:val>
                                        </p:tav>
                                      </p:tavLst>
                                    </p:anim>
                                    <p:anim calcmode="lin" valueType="num">
                                      <p:cBhvr>
                                        <p:cTn id="29" dur="1000" fill="hold"/>
                                        <p:tgtEl>
                                          <p:spTgt spid="26626">
                                            <p:txEl>
                                              <p:pRg st="4" end="4"/>
                                            </p:txEl>
                                          </p:spTgt>
                                        </p:tgtEl>
                                        <p:attrNameLst>
                                          <p:attrName>ppt_h</p:attrName>
                                        </p:attrNameLst>
                                      </p:cBhvr>
                                      <p:tavLst>
                                        <p:tav tm="0">
                                          <p:val>
                                            <p:strVal val="#ppt_h"/>
                                          </p:val>
                                        </p:tav>
                                        <p:tav tm="100000">
                                          <p:val>
                                            <p:strVal val="#ppt_h"/>
                                          </p:val>
                                        </p:tav>
                                      </p:tavLst>
                                    </p:anim>
                                    <p:animEffect transition="in" filter="fade">
                                      <p:cBhvr>
                                        <p:cTn id="30" dur="1000"/>
                                        <p:tgtEl>
                                          <p:spTgt spid="26626">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nodeType="clickEffect">
                                  <p:stCondLst>
                                    <p:cond delay="0"/>
                                  </p:stCondLst>
                                  <p:childTnLst>
                                    <p:set>
                                      <p:cBhvr>
                                        <p:cTn id="34" dur="1" fill="hold">
                                          <p:stCondLst>
                                            <p:cond delay="0"/>
                                          </p:stCondLst>
                                        </p:cTn>
                                        <p:tgtEl>
                                          <p:spTgt spid="26626">
                                            <p:txEl>
                                              <p:pRg st="5" end="5"/>
                                            </p:txEl>
                                          </p:spTgt>
                                        </p:tgtEl>
                                        <p:attrNameLst>
                                          <p:attrName>style.visibility</p:attrName>
                                        </p:attrNameLst>
                                      </p:cBhvr>
                                      <p:to>
                                        <p:strVal val="visible"/>
                                      </p:to>
                                    </p:set>
                                    <p:anim calcmode="lin" valueType="num">
                                      <p:cBhvr>
                                        <p:cTn id="35" dur="1000" fill="hold"/>
                                        <p:tgtEl>
                                          <p:spTgt spid="26626">
                                            <p:txEl>
                                              <p:pRg st="5" end="5"/>
                                            </p:txEl>
                                          </p:spTgt>
                                        </p:tgtEl>
                                        <p:attrNameLst>
                                          <p:attrName>ppt_w</p:attrName>
                                        </p:attrNameLst>
                                      </p:cBhvr>
                                      <p:tavLst>
                                        <p:tav tm="0">
                                          <p:val>
                                            <p:strVal val="#ppt_w*0.70"/>
                                          </p:val>
                                        </p:tav>
                                        <p:tav tm="100000">
                                          <p:val>
                                            <p:strVal val="#ppt_w"/>
                                          </p:val>
                                        </p:tav>
                                      </p:tavLst>
                                    </p:anim>
                                    <p:anim calcmode="lin" valueType="num">
                                      <p:cBhvr>
                                        <p:cTn id="36" dur="1000" fill="hold"/>
                                        <p:tgtEl>
                                          <p:spTgt spid="26626">
                                            <p:txEl>
                                              <p:pRg st="5" end="5"/>
                                            </p:txEl>
                                          </p:spTgt>
                                        </p:tgtEl>
                                        <p:attrNameLst>
                                          <p:attrName>ppt_h</p:attrName>
                                        </p:attrNameLst>
                                      </p:cBhvr>
                                      <p:tavLst>
                                        <p:tav tm="0">
                                          <p:val>
                                            <p:strVal val="#ppt_h"/>
                                          </p:val>
                                        </p:tav>
                                        <p:tav tm="100000">
                                          <p:val>
                                            <p:strVal val="#ppt_h"/>
                                          </p:val>
                                        </p:tav>
                                      </p:tavLst>
                                    </p:anim>
                                    <p:animEffect transition="in" filter="fade">
                                      <p:cBhvr>
                                        <p:cTn id="37" dur="1000"/>
                                        <p:tgtEl>
                                          <p:spTgt spid="26626">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nodeType="clickEffect">
                                  <p:stCondLst>
                                    <p:cond delay="0"/>
                                  </p:stCondLst>
                                  <p:childTnLst>
                                    <p:set>
                                      <p:cBhvr>
                                        <p:cTn id="41" dur="1" fill="hold">
                                          <p:stCondLst>
                                            <p:cond delay="0"/>
                                          </p:stCondLst>
                                        </p:cTn>
                                        <p:tgtEl>
                                          <p:spTgt spid="26626">
                                            <p:txEl>
                                              <p:pRg st="6" end="6"/>
                                            </p:txEl>
                                          </p:spTgt>
                                        </p:tgtEl>
                                        <p:attrNameLst>
                                          <p:attrName>style.visibility</p:attrName>
                                        </p:attrNameLst>
                                      </p:cBhvr>
                                      <p:to>
                                        <p:strVal val="visible"/>
                                      </p:to>
                                    </p:set>
                                    <p:anim calcmode="lin" valueType="num">
                                      <p:cBhvr>
                                        <p:cTn id="42" dur="1000" fill="hold"/>
                                        <p:tgtEl>
                                          <p:spTgt spid="26626">
                                            <p:txEl>
                                              <p:pRg st="6" end="6"/>
                                            </p:txEl>
                                          </p:spTgt>
                                        </p:tgtEl>
                                        <p:attrNameLst>
                                          <p:attrName>ppt_w</p:attrName>
                                        </p:attrNameLst>
                                      </p:cBhvr>
                                      <p:tavLst>
                                        <p:tav tm="0">
                                          <p:val>
                                            <p:strVal val="#ppt_w*0.70"/>
                                          </p:val>
                                        </p:tav>
                                        <p:tav tm="100000">
                                          <p:val>
                                            <p:strVal val="#ppt_w"/>
                                          </p:val>
                                        </p:tav>
                                      </p:tavLst>
                                    </p:anim>
                                    <p:anim calcmode="lin" valueType="num">
                                      <p:cBhvr>
                                        <p:cTn id="43" dur="1000" fill="hold"/>
                                        <p:tgtEl>
                                          <p:spTgt spid="26626">
                                            <p:txEl>
                                              <p:pRg st="6" end="6"/>
                                            </p:txEl>
                                          </p:spTgt>
                                        </p:tgtEl>
                                        <p:attrNameLst>
                                          <p:attrName>ppt_h</p:attrName>
                                        </p:attrNameLst>
                                      </p:cBhvr>
                                      <p:tavLst>
                                        <p:tav tm="0">
                                          <p:val>
                                            <p:strVal val="#ppt_h"/>
                                          </p:val>
                                        </p:tav>
                                        <p:tav tm="100000">
                                          <p:val>
                                            <p:strVal val="#ppt_h"/>
                                          </p:val>
                                        </p:tav>
                                      </p:tavLst>
                                    </p:anim>
                                    <p:animEffect transition="in" filter="fade">
                                      <p:cBhvr>
                                        <p:cTn id="44" dur="1000"/>
                                        <p:tgtEl>
                                          <p:spTgt spid="26626">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nodeType="clickEffect">
                                  <p:stCondLst>
                                    <p:cond delay="0"/>
                                  </p:stCondLst>
                                  <p:childTnLst>
                                    <p:set>
                                      <p:cBhvr>
                                        <p:cTn id="48" dur="1" fill="hold">
                                          <p:stCondLst>
                                            <p:cond delay="0"/>
                                          </p:stCondLst>
                                        </p:cTn>
                                        <p:tgtEl>
                                          <p:spTgt spid="26626">
                                            <p:txEl>
                                              <p:pRg st="7" end="7"/>
                                            </p:txEl>
                                          </p:spTgt>
                                        </p:tgtEl>
                                        <p:attrNameLst>
                                          <p:attrName>style.visibility</p:attrName>
                                        </p:attrNameLst>
                                      </p:cBhvr>
                                      <p:to>
                                        <p:strVal val="visible"/>
                                      </p:to>
                                    </p:set>
                                    <p:anim calcmode="lin" valueType="num">
                                      <p:cBhvr>
                                        <p:cTn id="49" dur="1000" fill="hold"/>
                                        <p:tgtEl>
                                          <p:spTgt spid="26626">
                                            <p:txEl>
                                              <p:pRg st="7" end="7"/>
                                            </p:txEl>
                                          </p:spTgt>
                                        </p:tgtEl>
                                        <p:attrNameLst>
                                          <p:attrName>ppt_w</p:attrName>
                                        </p:attrNameLst>
                                      </p:cBhvr>
                                      <p:tavLst>
                                        <p:tav tm="0">
                                          <p:val>
                                            <p:strVal val="#ppt_w*0.70"/>
                                          </p:val>
                                        </p:tav>
                                        <p:tav tm="100000">
                                          <p:val>
                                            <p:strVal val="#ppt_w"/>
                                          </p:val>
                                        </p:tav>
                                      </p:tavLst>
                                    </p:anim>
                                    <p:anim calcmode="lin" valueType="num">
                                      <p:cBhvr>
                                        <p:cTn id="50" dur="1000" fill="hold"/>
                                        <p:tgtEl>
                                          <p:spTgt spid="26626">
                                            <p:txEl>
                                              <p:pRg st="7" end="7"/>
                                            </p:txEl>
                                          </p:spTgt>
                                        </p:tgtEl>
                                        <p:attrNameLst>
                                          <p:attrName>ppt_h</p:attrName>
                                        </p:attrNameLst>
                                      </p:cBhvr>
                                      <p:tavLst>
                                        <p:tav tm="0">
                                          <p:val>
                                            <p:strVal val="#ppt_h"/>
                                          </p:val>
                                        </p:tav>
                                        <p:tav tm="100000">
                                          <p:val>
                                            <p:strVal val="#ppt_h"/>
                                          </p:val>
                                        </p:tav>
                                      </p:tavLst>
                                    </p:anim>
                                    <p:animEffect transition="in" filter="fade">
                                      <p:cBhvr>
                                        <p:cTn id="51" dur="1000"/>
                                        <p:tgtEl>
                                          <p:spTgt spid="26626">
                                            <p:txEl>
                                              <p:pRg st="7" end="7"/>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nodeType="clickEffect">
                                  <p:stCondLst>
                                    <p:cond delay="0"/>
                                  </p:stCondLst>
                                  <p:childTnLst>
                                    <p:set>
                                      <p:cBhvr>
                                        <p:cTn id="55" dur="1" fill="hold">
                                          <p:stCondLst>
                                            <p:cond delay="0"/>
                                          </p:stCondLst>
                                        </p:cTn>
                                        <p:tgtEl>
                                          <p:spTgt spid="26626">
                                            <p:txEl>
                                              <p:pRg st="8" end="8"/>
                                            </p:txEl>
                                          </p:spTgt>
                                        </p:tgtEl>
                                        <p:attrNameLst>
                                          <p:attrName>style.visibility</p:attrName>
                                        </p:attrNameLst>
                                      </p:cBhvr>
                                      <p:to>
                                        <p:strVal val="visible"/>
                                      </p:to>
                                    </p:set>
                                    <p:anim calcmode="lin" valueType="num">
                                      <p:cBhvr>
                                        <p:cTn id="56" dur="1000" fill="hold"/>
                                        <p:tgtEl>
                                          <p:spTgt spid="26626">
                                            <p:txEl>
                                              <p:pRg st="8" end="8"/>
                                            </p:txEl>
                                          </p:spTgt>
                                        </p:tgtEl>
                                        <p:attrNameLst>
                                          <p:attrName>ppt_w</p:attrName>
                                        </p:attrNameLst>
                                      </p:cBhvr>
                                      <p:tavLst>
                                        <p:tav tm="0">
                                          <p:val>
                                            <p:strVal val="#ppt_w*0.70"/>
                                          </p:val>
                                        </p:tav>
                                        <p:tav tm="100000">
                                          <p:val>
                                            <p:strVal val="#ppt_w"/>
                                          </p:val>
                                        </p:tav>
                                      </p:tavLst>
                                    </p:anim>
                                    <p:anim calcmode="lin" valueType="num">
                                      <p:cBhvr>
                                        <p:cTn id="57" dur="1000" fill="hold"/>
                                        <p:tgtEl>
                                          <p:spTgt spid="26626">
                                            <p:txEl>
                                              <p:pRg st="8" end="8"/>
                                            </p:txEl>
                                          </p:spTgt>
                                        </p:tgtEl>
                                        <p:attrNameLst>
                                          <p:attrName>ppt_h</p:attrName>
                                        </p:attrNameLst>
                                      </p:cBhvr>
                                      <p:tavLst>
                                        <p:tav tm="0">
                                          <p:val>
                                            <p:strVal val="#ppt_h"/>
                                          </p:val>
                                        </p:tav>
                                        <p:tav tm="100000">
                                          <p:val>
                                            <p:strVal val="#ppt_h"/>
                                          </p:val>
                                        </p:tav>
                                      </p:tavLst>
                                    </p:anim>
                                    <p:animEffect transition="in" filter="fade">
                                      <p:cBhvr>
                                        <p:cTn id="58" dur="1000"/>
                                        <p:tgtEl>
                                          <p:spTgt spid="26626">
                                            <p:txEl>
                                              <p:pRg st="8" end="8"/>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nodeType="clickEffect">
                                  <p:stCondLst>
                                    <p:cond delay="0"/>
                                  </p:stCondLst>
                                  <p:childTnLst>
                                    <p:set>
                                      <p:cBhvr>
                                        <p:cTn id="62" dur="1" fill="hold">
                                          <p:stCondLst>
                                            <p:cond delay="0"/>
                                          </p:stCondLst>
                                        </p:cTn>
                                        <p:tgtEl>
                                          <p:spTgt spid="26626">
                                            <p:txEl>
                                              <p:pRg st="9" end="9"/>
                                            </p:txEl>
                                          </p:spTgt>
                                        </p:tgtEl>
                                        <p:attrNameLst>
                                          <p:attrName>style.visibility</p:attrName>
                                        </p:attrNameLst>
                                      </p:cBhvr>
                                      <p:to>
                                        <p:strVal val="visible"/>
                                      </p:to>
                                    </p:set>
                                    <p:anim calcmode="lin" valueType="num">
                                      <p:cBhvr>
                                        <p:cTn id="63" dur="1000" fill="hold"/>
                                        <p:tgtEl>
                                          <p:spTgt spid="26626">
                                            <p:txEl>
                                              <p:pRg st="9" end="9"/>
                                            </p:txEl>
                                          </p:spTgt>
                                        </p:tgtEl>
                                        <p:attrNameLst>
                                          <p:attrName>ppt_w</p:attrName>
                                        </p:attrNameLst>
                                      </p:cBhvr>
                                      <p:tavLst>
                                        <p:tav tm="0">
                                          <p:val>
                                            <p:strVal val="#ppt_w*0.70"/>
                                          </p:val>
                                        </p:tav>
                                        <p:tav tm="100000">
                                          <p:val>
                                            <p:strVal val="#ppt_w"/>
                                          </p:val>
                                        </p:tav>
                                      </p:tavLst>
                                    </p:anim>
                                    <p:anim calcmode="lin" valueType="num">
                                      <p:cBhvr>
                                        <p:cTn id="64" dur="1000" fill="hold"/>
                                        <p:tgtEl>
                                          <p:spTgt spid="26626">
                                            <p:txEl>
                                              <p:pRg st="9" end="9"/>
                                            </p:txEl>
                                          </p:spTgt>
                                        </p:tgtEl>
                                        <p:attrNameLst>
                                          <p:attrName>ppt_h</p:attrName>
                                        </p:attrNameLst>
                                      </p:cBhvr>
                                      <p:tavLst>
                                        <p:tav tm="0">
                                          <p:val>
                                            <p:strVal val="#ppt_h"/>
                                          </p:val>
                                        </p:tav>
                                        <p:tav tm="100000">
                                          <p:val>
                                            <p:strVal val="#ppt_h"/>
                                          </p:val>
                                        </p:tav>
                                      </p:tavLst>
                                    </p:anim>
                                    <p:animEffect transition="in" filter="fade">
                                      <p:cBhvr>
                                        <p:cTn id="65" dur="1000"/>
                                        <p:tgtEl>
                                          <p:spTgt spid="26626">
                                            <p:txEl>
                                              <p:pRg st="9" end="9"/>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nodeType="clickEffect">
                                  <p:stCondLst>
                                    <p:cond delay="0"/>
                                  </p:stCondLst>
                                  <p:childTnLst>
                                    <p:set>
                                      <p:cBhvr>
                                        <p:cTn id="69" dur="1" fill="hold">
                                          <p:stCondLst>
                                            <p:cond delay="0"/>
                                          </p:stCondLst>
                                        </p:cTn>
                                        <p:tgtEl>
                                          <p:spTgt spid="26626">
                                            <p:txEl>
                                              <p:pRg st="10" end="10"/>
                                            </p:txEl>
                                          </p:spTgt>
                                        </p:tgtEl>
                                        <p:attrNameLst>
                                          <p:attrName>style.visibility</p:attrName>
                                        </p:attrNameLst>
                                      </p:cBhvr>
                                      <p:to>
                                        <p:strVal val="visible"/>
                                      </p:to>
                                    </p:set>
                                    <p:anim calcmode="lin" valueType="num">
                                      <p:cBhvr>
                                        <p:cTn id="70" dur="1000" fill="hold"/>
                                        <p:tgtEl>
                                          <p:spTgt spid="26626">
                                            <p:txEl>
                                              <p:pRg st="10" end="10"/>
                                            </p:txEl>
                                          </p:spTgt>
                                        </p:tgtEl>
                                        <p:attrNameLst>
                                          <p:attrName>ppt_w</p:attrName>
                                        </p:attrNameLst>
                                      </p:cBhvr>
                                      <p:tavLst>
                                        <p:tav tm="0">
                                          <p:val>
                                            <p:strVal val="#ppt_w*0.70"/>
                                          </p:val>
                                        </p:tav>
                                        <p:tav tm="100000">
                                          <p:val>
                                            <p:strVal val="#ppt_w"/>
                                          </p:val>
                                        </p:tav>
                                      </p:tavLst>
                                    </p:anim>
                                    <p:anim calcmode="lin" valueType="num">
                                      <p:cBhvr>
                                        <p:cTn id="71" dur="1000" fill="hold"/>
                                        <p:tgtEl>
                                          <p:spTgt spid="26626">
                                            <p:txEl>
                                              <p:pRg st="10" end="10"/>
                                            </p:txEl>
                                          </p:spTgt>
                                        </p:tgtEl>
                                        <p:attrNameLst>
                                          <p:attrName>ppt_h</p:attrName>
                                        </p:attrNameLst>
                                      </p:cBhvr>
                                      <p:tavLst>
                                        <p:tav tm="0">
                                          <p:val>
                                            <p:strVal val="#ppt_h"/>
                                          </p:val>
                                        </p:tav>
                                        <p:tav tm="100000">
                                          <p:val>
                                            <p:strVal val="#ppt_h"/>
                                          </p:val>
                                        </p:tav>
                                      </p:tavLst>
                                    </p:anim>
                                    <p:animEffect transition="in" filter="fade">
                                      <p:cBhvr>
                                        <p:cTn id="72" dur="1000"/>
                                        <p:tgtEl>
                                          <p:spTgt spid="26626">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1" name="Picture 5" descr="640px-Map_Greece_expansion_1832-1947-el"/>
          <p:cNvPicPr>
            <a:picLocks noChangeAspect="1" noChangeArrowheads="1"/>
          </p:cNvPicPr>
          <p:nvPr/>
        </p:nvPicPr>
        <p:blipFill>
          <a:blip r:embed="rId2"/>
          <a:srcRect/>
          <a:stretch>
            <a:fillRect/>
          </a:stretch>
        </p:blipFill>
        <p:spPr bwMode="auto">
          <a:xfrm>
            <a:off x="250825" y="0"/>
            <a:ext cx="4889500" cy="6408738"/>
          </a:xfrm>
          <a:prstGeom prst="rect">
            <a:avLst/>
          </a:prstGeom>
          <a:noFill/>
          <a:ln w="9525">
            <a:noFill/>
            <a:miter lim="800000"/>
            <a:headEnd/>
            <a:tailEnd/>
          </a:ln>
        </p:spPr>
      </p:pic>
      <p:sp>
        <p:nvSpPr>
          <p:cNvPr id="10242" name="Text Box 7"/>
          <p:cNvSpPr txBox="1">
            <a:spLocks noChangeArrowheads="1"/>
          </p:cNvSpPr>
          <p:nvPr/>
        </p:nvSpPr>
        <p:spPr bwMode="auto">
          <a:xfrm>
            <a:off x="5219700" y="3789363"/>
            <a:ext cx="3527425" cy="2530475"/>
          </a:xfrm>
          <a:prstGeom prst="rect">
            <a:avLst/>
          </a:prstGeom>
          <a:noFill/>
          <a:ln w="9525">
            <a:noFill/>
            <a:miter lim="800000"/>
            <a:headEnd/>
            <a:tailEnd/>
          </a:ln>
        </p:spPr>
        <p:txBody>
          <a:bodyPr>
            <a:spAutoFit/>
          </a:bodyPr>
          <a:lstStyle/>
          <a:p>
            <a:r>
              <a:rPr lang="el-GR" sz="2000" b="1">
                <a:solidFill>
                  <a:srgbClr val="1C1C1C"/>
                </a:solidFill>
              </a:rPr>
              <a:t>Το ελληνικό έθνος που για χιλιάδες χρόνια κατοικεί τον όμορφο τόπο μας, σταυροδρόμι  μεταξύ Ανατολής και Δύσης, ξεκίνησε τη Νεότερη ιστορική του διαδρομή με την Επανάσταση του 1821</a:t>
            </a:r>
          </a:p>
        </p:txBody>
      </p:sp>
      <p:pic>
        <p:nvPicPr>
          <p:cNvPr id="12291" name="Picture 9" descr="250px-EU-Greece"/>
          <p:cNvPicPr>
            <a:picLocks noChangeAspect="1" noChangeArrowheads="1"/>
          </p:cNvPicPr>
          <p:nvPr/>
        </p:nvPicPr>
        <p:blipFill>
          <a:blip r:embed="rId3"/>
          <a:srcRect/>
          <a:stretch>
            <a:fillRect/>
          </a:stretch>
        </p:blipFill>
        <p:spPr bwMode="auto">
          <a:xfrm>
            <a:off x="5580063" y="260350"/>
            <a:ext cx="3563937" cy="2994025"/>
          </a:xfrm>
          <a:prstGeom prst="rect">
            <a:avLst/>
          </a:prstGeom>
          <a:noFill/>
          <a:ln w="9525">
            <a:noFill/>
            <a:miter lim="800000"/>
            <a:headEnd/>
            <a:tailEnd/>
          </a:ln>
        </p:spPr>
      </p:pic>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0241"/>
                                        </p:tgtEl>
                                        <p:attrNameLst>
                                          <p:attrName>style.visibility</p:attrName>
                                        </p:attrNameLst>
                                      </p:cBhvr>
                                      <p:to>
                                        <p:strVal val="visible"/>
                                      </p:to>
                                    </p:set>
                                    <p:anim calcmode="lin" valueType="num">
                                      <p:cBhvr>
                                        <p:cTn id="7" dur="1000" fill="hold"/>
                                        <p:tgtEl>
                                          <p:spTgt spid="10241"/>
                                        </p:tgtEl>
                                        <p:attrNameLst>
                                          <p:attrName>ppt_w</p:attrName>
                                        </p:attrNameLst>
                                      </p:cBhvr>
                                      <p:tavLst>
                                        <p:tav tm="0">
                                          <p:val>
                                            <p:strVal val="#ppt_w*0.70"/>
                                          </p:val>
                                        </p:tav>
                                        <p:tav tm="100000">
                                          <p:val>
                                            <p:strVal val="#ppt_w"/>
                                          </p:val>
                                        </p:tav>
                                      </p:tavLst>
                                    </p:anim>
                                    <p:anim calcmode="lin" valueType="num">
                                      <p:cBhvr>
                                        <p:cTn id="8" dur="1000" fill="hold"/>
                                        <p:tgtEl>
                                          <p:spTgt spid="10241"/>
                                        </p:tgtEl>
                                        <p:attrNameLst>
                                          <p:attrName>ppt_h</p:attrName>
                                        </p:attrNameLst>
                                      </p:cBhvr>
                                      <p:tavLst>
                                        <p:tav tm="0">
                                          <p:val>
                                            <p:strVal val="#ppt_h"/>
                                          </p:val>
                                        </p:tav>
                                        <p:tav tm="100000">
                                          <p:val>
                                            <p:strVal val="#ppt_h"/>
                                          </p:val>
                                        </p:tav>
                                      </p:tavLst>
                                    </p:anim>
                                    <p:animEffect transition="in" filter="fade">
                                      <p:cBhvr>
                                        <p:cTn id="9" dur="1000"/>
                                        <p:tgtEl>
                                          <p:spTgt spid="10241"/>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10242"/>
                                        </p:tgtEl>
                                        <p:attrNameLst>
                                          <p:attrName>style.visibility</p:attrName>
                                        </p:attrNameLst>
                                      </p:cBhvr>
                                      <p:to>
                                        <p:strVal val="visible"/>
                                      </p:to>
                                    </p:set>
                                    <p:anim calcmode="lin" valueType="num">
                                      <p:cBhvr>
                                        <p:cTn id="14" dur="500" fill="hold"/>
                                        <p:tgtEl>
                                          <p:spTgt spid="10242"/>
                                        </p:tgtEl>
                                        <p:attrNameLst>
                                          <p:attrName>ppt_w</p:attrName>
                                        </p:attrNameLst>
                                      </p:cBhvr>
                                      <p:tavLst>
                                        <p:tav tm="0">
                                          <p:val>
                                            <p:fltVal val="0"/>
                                          </p:val>
                                        </p:tav>
                                        <p:tav tm="100000">
                                          <p:val>
                                            <p:strVal val="#ppt_w"/>
                                          </p:val>
                                        </p:tav>
                                      </p:tavLst>
                                    </p:anim>
                                    <p:anim calcmode="lin" valueType="num">
                                      <p:cBhvr>
                                        <p:cTn id="15" dur="500" fill="hold"/>
                                        <p:tgtEl>
                                          <p:spTgt spid="10242"/>
                                        </p:tgtEl>
                                        <p:attrNameLst>
                                          <p:attrName>ppt_h</p:attrName>
                                        </p:attrNameLst>
                                      </p:cBhvr>
                                      <p:tavLst>
                                        <p:tav tm="0">
                                          <p:val>
                                            <p:fltVal val="0"/>
                                          </p:val>
                                        </p:tav>
                                        <p:tav tm="100000">
                                          <p:val>
                                            <p:strVal val="#ppt_h"/>
                                          </p:val>
                                        </p:tav>
                                      </p:tavLst>
                                    </p:anim>
                                    <p:animEffect transition="in" filter="fade">
                                      <p:cBhvr>
                                        <p:cTn id="16"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3"/>
          <p:cNvSpPr>
            <a:spLocks noGrp="1"/>
          </p:cNvSpPr>
          <p:nvPr>
            <p:ph type="body" sz="half" idx="4294967295"/>
          </p:nvPr>
        </p:nvSpPr>
        <p:spPr>
          <a:xfrm>
            <a:off x="468313" y="1484313"/>
            <a:ext cx="4038600" cy="4525962"/>
          </a:xfrm>
        </p:spPr>
        <p:txBody>
          <a:bodyPr/>
          <a:lstStyle/>
          <a:p>
            <a:pPr>
              <a:buFont typeface="Wingdings 3" pitchFamily="18" charset="2"/>
              <a:buNone/>
            </a:pPr>
            <a:r>
              <a:rPr lang="el-GR" sz="2000" smtClean="0">
                <a:latin typeface="Lucida Sans Unicode" pitchFamily="34" charset="0"/>
              </a:rPr>
              <a:t>"</a:t>
            </a:r>
            <a:r>
              <a:rPr lang="el-GR" sz="3200" smtClean="0">
                <a:latin typeface="Lucida Sans Unicode" pitchFamily="34" charset="0"/>
              </a:rPr>
              <a:t> </a:t>
            </a:r>
            <a:r>
              <a:rPr lang="el-GR" sz="2000" smtClean="0">
                <a:latin typeface="Lucida Sans Unicode" pitchFamily="34" charset="0"/>
              </a:rPr>
              <a:t>ΦΙΛΟΣ  ΤΟΥ  ΝΟΜΟΥ "</a:t>
            </a:r>
            <a:r>
              <a:rPr lang="el-GR" sz="3200" smtClean="0">
                <a:latin typeface="Lucida Sans Unicode" pitchFamily="34" charset="0"/>
              </a:rPr>
              <a:t>  </a:t>
            </a:r>
            <a:endParaRPr lang="el-GR" sz="2400" smtClean="0">
              <a:latin typeface="Lucida Sans Unicode" pitchFamily="34" charset="0"/>
            </a:endParaRPr>
          </a:p>
          <a:p>
            <a:pPr>
              <a:buFont typeface="Wingdings 3" pitchFamily="18" charset="2"/>
              <a:buNone/>
            </a:pPr>
            <a:endParaRPr lang="el-GR" sz="2400" smtClean="0">
              <a:latin typeface="Lucida Sans Unicode" pitchFamily="34" charset="0"/>
            </a:endParaRPr>
          </a:p>
          <a:p>
            <a:pPr>
              <a:buFont typeface="Wingdings 3" pitchFamily="18" charset="2"/>
              <a:buNone/>
            </a:pPr>
            <a:r>
              <a:rPr lang="el-GR" sz="2000" smtClean="0">
                <a:latin typeface="Lucida Sans Unicode" pitchFamily="34" charset="0"/>
              </a:rPr>
              <a:t>   Υδραίικη , πρωτοβγήκε στο νησί , στις 10-3-1824 , από τον Ιωσήφ Κιάπε .Τα φύλλα 1-15 τυπώθηκαν σε παλιό τυπογραφείο, τα επόμενα  όμως  με καινούρια μηχανήματα , που χάρισε ο Γάλλος Φιλέλληνας Ντιντό .</a:t>
            </a:r>
          </a:p>
          <a:p>
            <a:pPr>
              <a:buFont typeface="Wingdings 3" pitchFamily="18" charset="2"/>
              <a:buNone/>
            </a:pPr>
            <a:r>
              <a:rPr lang="el-GR" sz="3200" smtClean="0">
                <a:latin typeface="Lucida Sans Unicode" pitchFamily="34" charset="0"/>
              </a:rPr>
              <a:t> </a:t>
            </a:r>
          </a:p>
        </p:txBody>
      </p:sp>
      <p:pic>
        <p:nvPicPr>
          <p:cNvPr id="30722" name="Picture 4" descr="19240-250px-o_filios_tou_nomou_efimeris_tis_dioikiseos"/>
          <p:cNvPicPr>
            <a:picLocks noChangeAspect="1" noChangeArrowheads="1"/>
          </p:cNvPicPr>
          <p:nvPr/>
        </p:nvPicPr>
        <p:blipFill>
          <a:blip r:embed="rId2"/>
          <a:srcRect/>
          <a:stretch>
            <a:fillRect/>
          </a:stretch>
        </p:blipFill>
        <p:spPr bwMode="auto">
          <a:xfrm>
            <a:off x="4500563" y="333375"/>
            <a:ext cx="3511550" cy="4319588"/>
          </a:xfrm>
          <a:prstGeom prst="rect">
            <a:avLst/>
          </a:prstGeom>
          <a:noFill/>
          <a:ln w="9525">
            <a:noFill/>
            <a:miter lim="800000"/>
            <a:headEnd/>
            <a:tailEnd/>
          </a:ln>
        </p:spPr>
      </p:pic>
      <p:pic>
        <p:nvPicPr>
          <p:cNvPr id="30723" name="Picture 4" descr="14_clip_image012"/>
          <p:cNvPicPr>
            <a:picLocks noChangeAspect="1" noChangeArrowheads="1"/>
          </p:cNvPicPr>
          <p:nvPr/>
        </p:nvPicPr>
        <p:blipFill>
          <a:blip r:embed="rId3"/>
          <a:srcRect/>
          <a:stretch>
            <a:fillRect/>
          </a:stretch>
        </p:blipFill>
        <p:spPr bwMode="auto">
          <a:xfrm>
            <a:off x="4848225" y="1916113"/>
            <a:ext cx="3717925" cy="4681537"/>
          </a:xfrm>
          <a:prstGeom prst="rect">
            <a:avLst/>
          </a:prstGeom>
          <a:noFill/>
          <a:ln w="9525">
            <a:noFill/>
            <a:miter lim="800000"/>
            <a:headEnd/>
            <a:tailEnd/>
          </a:ln>
        </p:spPr>
      </p:pic>
    </p:spTree>
  </p:cSld>
  <p:clrMapOvr>
    <a:masterClrMapping/>
  </p:clrMapOvr>
  <p:transition spd="med" advClick="0">
    <p:diamon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p:cNvSpPr>
          <p:nvPr>
            <p:ph type="body" sz="half" idx="4294967295"/>
          </p:nvPr>
        </p:nvSpPr>
        <p:spPr>
          <a:xfrm>
            <a:off x="395288" y="549275"/>
            <a:ext cx="4038600" cy="4525963"/>
          </a:xfrm>
        </p:spPr>
        <p:txBody>
          <a:bodyPr/>
          <a:lstStyle/>
          <a:p>
            <a:pPr>
              <a:lnSpc>
                <a:spcPct val="90000"/>
              </a:lnSpc>
              <a:buFont typeface="Wingdings 3" pitchFamily="18" charset="2"/>
              <a:buNone/>
            </a:pPr>
            <a:r>
              <a:rPr lang="el-GR" sz="2000" smtClean="0">
                <a:latin typeface="Lucida Sans Unicode" pitchFamily="34" charset="0"/>
              </a:rPr>
              <a:t>" ΕΛΛΗΝΙΚΟΣ  ΤΗΛΕΓΡΑΦΟΣ "</a:t>
            </a:r>
          </a:p>
          <a:p>
            <a:pPr>
              <a:lnSpc>
                <a:spcPct val="90000"/>
              </a:lnSpc>
              <a:buFont typeface="Wingdings 3" pitchFamily="18" charset="2"/>
              <a:buNone/>
            </a:pPr>
            <a:endParaRPr lang="el-GR" sz="2000" smtClean="0">
              <a:latin typeface="Lucida Sans Unicode" pitchFamily="34" charset="0"/>
            </a:endParaRPr>
          </a:p>
          <a:p>
            <a:pPr>
              <a:lnSpc>
                <a:spcPct val="90000"/>
              </a:lnSpc>
              <a:buFont typeface="Wingdings 3" pitchFamily="18" charset="2"/>
              <a:buNone/>
            </a:pPr>
            <a:r>
              <a:rPr lang="el-GR" sz="2000" smtClean="0">
                <a:latin typeface="Lucida Sans Unicode" pitchFamily="34" charset="0"/>
              </a:rPr>
              <a:t>   Προοριζομένη για τη διαφώτιση της Ευρωπαϊκής κοινής γνώμης και την ανάπτυξη της Φιλελληνικής κινήσεως , χρησιμοποιούσε τέσσερις γλώσσες και τα άρθρα της γράφονταν  άλλα στα Γαλλικά , άλλα στα Αγγλικά , άλλα στα Ιταλικά και άλλα στα Γερμανικά.  </a:t>
            </a:r>
          </a:p>
        </p:txBody>
      </p:sp>
      <p:pic>
        <p:nvPicPr>
          <p:cNvPr id="31746" name="Picture 3" descr="%CE%95%CE%A6%CE%97%CE%9C%CE%95%CE%A1%CE%99%CE%A3"/>
          <p:cNvPicPr>
            <a:picLocks noChangeAspect="1" noChangeArrowheads="1"/>
          </p:cNvPicPr>
          <p:nvPr/>
        </p:nvPicPr>
        <p:blipFill>
          <a:blip r:embed="rId2"/>
          <a:srcRect/>
          <a:stretch>
            <a:fillRect/>
          </a:stretch>
        </p:blipFill>
        <p:spPr bwMode="auto">
          <a:xfrm rot="1321753">
            <a:off x="6156325" y="2492375"/>
            <a:ext cx="2682875" cy="3600450"/>
          </a:xfrm>
          <a:prstGeom prst="rect">
            <a:avLst/>
          </a:prstGeom>
          <a:noFill/>
          <a:ln w="9525">
            <a:noFill/>
            <a:miter lim="800000"/>
            <a:headEnd/>
            <a:tailEnd/>
          </a:ln>
        </p:spPr>
      </p:pic>
      <p:pic>
        <p:nvPicPr>
          <p:cNvPr id="31747" name="Picture 4" descr="14_clip_image004"/>
          <p:cNvPicPr>
            <a:picLocks noChangeAspect="1" noChangeArrowheads="1"/>
          </p:cNvPicPr>
          <p:nvPr/>
        </p:nvPicPr>
        <p:blipFill>
          <a:blip r:embed="rId3"/>
          <a:srcRect/>
          <a:stretch>
            <a:fillRect/>
          </a:stretch>
        </p:blipFill>
        <p:spPr bwMode="auto">
          <a:xfrm>
            <a:off x="4716463" y="404813"/>
            <a:ext cx="3924300" cy="2143125"/>
          </a:xfrm>
          <a:prstGeom prst="rect">
            <a:avLst/>
          </a:prstGeom>
          <a:noFill/>
          <a:ln w="9525">
            <a:noFill/>
            <a:miter lim="800000"/>
            <a:headEnd/>
            <a:tailEnd/>
          </a:ln>
        </p:spPr>
      </p:pic>
      <p:pic>
        <p:nvPicPr>
          <p:cNvPr id="31748" name="Picture 5" descr="14_clip_image010"/>
          <p:cNvPicPr>
            <a:picLocks noChangeAspect="1" noChangeArrowheads="1"/>
          </p:cNvPicPr>
          <p:nvPr/>
        </p:nvPicPr>
        <p:blipFill>
          <a:blip r:embed="rId4"/>
          <a:srcRect/>
          <a:stretch>
            <a:fillRect/>
          </a:stretch>
        </p:blipFill>
        <p:spPr bwMode="auto">
          <a:xfrm>
            <a:off x="4500563" y="3138488"/>
            <a:ext cx="2795587" cy="3719512"/>
          </a:xfrm>
          <a:prstGeom prst="rect">
            <a:avLst/>
          </a:prstGeom>
          <a:noFill/>
          <a:ln w="9525">
            <a:noFill/>
            <a:miter lim="800000"/>
            <a:headEnd/>
            <a:tailEnd/>
          </a:ln>
        </p:spPr>
      </p:pic>
    </p:spTree>
  </p:cSld>
  <p:clrMapOvr>
    <a:masterClrMapping/>
  </p:clrMapOvr>
  <p:transition spd="med" advClick="0">
    <p:diamon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2" descr="Θεόδωρος Bρυζάκης (1819-1878), «H Eλλάς ευγνωμονούσα» (1858), λάδι σε μουσαμά, 215 x 157 εκ."/>
          <p:cNvPicPr>
            <a:picLocks noChangeAspect="1" noChangeArrowheads="1"/>
          </p:cNvPicPr>
          <p:nvPr/>
        </p:nvPicPr>
        <p:blipFill>
          <a:blip r:embed="rId2"/>
          <a:srcRect/>
          <a:stretch>
            <a:fillRect/>
          </a:stretch>
        </p:blipFill>
        <p:spPr bwMode="auto">
          <a:xfrm>
            <a:off x="1835150" y="404813"/>
            <a:ext cx="4992688" cy="6048375"/>
          </a:xfrm>
          <a:prstGeom prst="rect">
            <a:avLst/>
          </a:prstGeom>
          <a:noFill/>
          <a:ln w="9525">
            <a:noFill/>
            <a:miter lim="800000"/>
            <a:headEnd/>
            <a:tailEnd/>
          </a:ln>
        </p:spPr>
      </p:pic>
      <p:sp>
        <p:nvSpPr>
          <p:cNvPr id="40963" name="Rectangle 3"/>
          <p:cNvSpPr>
            <a:spLocks noGrp="1"/>
          </p:cNvSpPr>
          <p:nvPr>
            <p:ph type="ctrTitle" idx="4294967295"/>
          </p:nvPr>
        </p:nvSpPr>
        <p:spPr bwMode="auto">
          <a:xfrm>
            <a:off x="706439" y="1066801"/>
            <a:ext cx="7704136" cy="933449"/>
          </a:xfrm>
        </p:spPr>
        <p:txBody>
          <a:bodyPr wrap="square" lIns="91440" tIns="45720" rIns="91440" bIns="45720" numCol="1" anchorCtr="0" compatLnSpc="1">
            <a:prstTxWarp prst="textNoShape">
              <a:avLst/>
            </a:prstTxWarp>
          </a:bodyPr>
          <a:lstStyle/>
          <a:p>
            <a:pPr>
              <a:defRPr/>
            </a:pPr>
            <a:r>
              <a:rPr lang="el-GR" smtClean="0">
                <a:effectLst/>
                <a:latin typeface="+mj-lt"/>
              </a:rPr>
              <a:t>ΦΙΛΕΛΛΗΝΙΣΜΟΣ </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63"/>
                                        </p:tgtEl>
                                        <p:attrNameLst>
                                          <p:attrName>style.visibility</p:attrName>
                                        </p:attrNameLst>
                                      </p:cBhvr>
                                      <p:to>
                                        <p:strVal val="visible"/>
                                      </p:to>
                                    </p:set>
                                    <p:animEffect transition="in" filter="fade">
                                      <p:cBhvr>
                                        <p:cTn id="7" dur="2000"/>
                                        <p:tgtEl>
                                          <p:spTgt spid="409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idx="4294967295"/>
          </p:nvPr>
        </p:nvSpPr>
        <p:spPr bwMode="auto"/>
        <p:txBody>
          <a:bodyPr wrap="square" lIns="91440" tIns="45720" rIns="91440" bIns="45720" numCol="1" anchorCtr="0" compatLnSpc="1">
            <a:prstTxWarp prst="textNoShape">
              <a:avLst/>
            </a:prstTxWarp>
          </a:bodyPr>
          <a:lstStyle/>
          <a:p>
            <a:pPr>
              <a:defRPr/>
            </a:pPr>
            <a:r>
              <a:rPr lang="el-GR" b="0" u="sng" smtClean="0">
                <a:effectLst/>
                <a:latin typeface="+mj-lt"/>
              </a:rPr>
              <a:t>Φιλελληνικό Κίνημα 1821 </a:t>
            </a:r>
          </a:p>
        </p:txBody>
      </p:sp>
      <p:sp>
        <p:nvSpPr>
          <p:cNvPr id="30722" name="Rectangle 3"/>
          <p:cNvSpPr>
            <a:spLocks noGrp="1"/>
          </p:cNvSpPr>
          <p:nvPr>
            <p:ph type="body" sz="half" idx="4294967295"/>
          </p:nvPr>
        </p:nvSpPr>
        <p:spPr>
          <a:xfrm>
            <a:off x="0" y="1700213"/>
            <a:ext cx="3851275" cy="4392612"/>
          </a:xfrm>
        </p:spPr>
        <p:txBody>
          <a:bodyPr/>
          <a:lstStyle/>
          <a:p>
            <a:pPr>
              <a:buFont typeface="Wingdings 3" pitchFamily="18" charset="2"/>
              <a:buNone/>
            </a:pPr>
            <a:r>
              <a:rPr lang="el-GR" sz="1600" smtClean="0">
                <a:latin typeface="Lucida Sans Unicode" pitchFamily="34" charset="0"/>
              </a:rPr>
              <a:t>	«Φιλελληνισμός», είναι ένας όρος που μαρτυρείται ήδη από το 1761.</a:t>
            </a:r>
          </a:p>
          <a:p>
            <a:pPr>
              <a:buFont typeface="Wingdings 3" pitchFamily="18" charset="2"/>
              <a:buNone/>
            </a:pPr>
            <a:r>
              <a:rPr lang="el-GR" sz="1600" smtClean="0">
                <a:latin typeface="Lucida Sans Unicode" pitchFamily="34" charset="0"/>
              </a:rPr>
              <a:t>	 Από τα τέλη του 18ου αιώνα δήλωνε την ιδεολογική και πολιτική κίνηση που αναπτύχθηκε κυρίως στις ευρωπαϊκές χώρες και στην Αμερική και αποσκοπούσε τόσο στην ηθική όσο και στην υλική ενίσχυση του ελληνισμού κατά την Τουρκοκρατία και κατά τη διάρκεια της Επανάστασης του 1821.</a:t>
            </a:r>
          </a:p>
        </p:txBody>
      </p:sp>
      <p:pic>
        <p:nvPicPr>
          <p:cNvPr id="33795" name="Picture 4" descr="1022-byron"/>
          <p:cNvPicPr>
            <a:picLocks noChangeAspect="1" noChangeArrowheads="1"/>
          </p:cNvPicPr>
          <p:nvPr/>
        </p:nvPicPr>
        <p:blipFill>
          <a:blip r:embed="rId2"/>
          <a:srcRect/>
          <a:stretch>
            <a:fillRect/>
          </a:stretch>
        </p:blipFill>
        <p:spPr bwMode="auto">
          <a:xfrm>
            <a:off x="3995738" y="1916113"/>
            <a:ext cx="4932362" cy="3505200"/>
          </a:xfrm>
          <a:prstGeom prst="rect">
            <a:avLst/>
          </a:prstGeom>
          <a:noFill/>
          <a:ln w="9525">
            <a:noFill/>
            <a:miter lim="800000"/>
            <a:headEnd/>
            <a:tailEnd/>
          </a:ln>
        </p:spPr>
      </p:pic>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22">
                                            <p:txEl>
                                              <p:pRg st="0" end="0"/>
                                            </p:txEl>
                                          </p:spTgt>
                                        </p:tgtEl>
                                        <p:attrNameLst>
                                          <p:attrName>style.visibility</p:attrName>
                                        </p:attrNameLst>
                                      </p:cBhvr>
                                      <p:to>
                                        <p:strVal val="visible"/>
                                      </p:to>
                                    </p:set>
                                    <p:animEffect transition="in" filter="fade">
                                      <p:cBhvr>
                                        <p:cTn id="7" dur="2000"/>
                                        <p:tgtEl>
                                          <p:spTgt spid="3072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0722">
                                            <p:txEl>
                                              <p:pRg st="1" end="1"/>
                                            </p:txEl>
                                          </p:spTgt>
                                        </p:tgtEl>
                                        <p:attrNameLst>
                                          <p:attrName>style.visibility</p:attrName>
                                        </p:attrNameLst>
                                      </p:cBhvr>
                                      <p:to>
                                        <p:strVal val="visible"/>
                                      </p:to>
                                    </p:set>
                                    <p:animEffect transition="in" filter="fade">
                                      <p:cBhvr>
                                        <p:cTn id="10" dur="2000"/>
                                        <p:tgtEl>
                                          <p:spTgt spid="307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idx="4294967295"/>
          </p:nvPr>
        </p:nvSpPr>
        <p:spPr bwMode="auto">
          <a:xfrm>
            <a:off x="488950" y="266700"/>
            <a:ext cx="8229600" cy="1143000"/>
          </a:xfrm>
        </p:spPr>
        <p:txBody>
          <a:bodyPr wrap="square" lIns="91440" tIns="45720" rIns="91440" bIns="45720" numCol="1" rtlCol="0" anchorCtr="0" compatLnSpc="1">
            <a:prstTxWarp prst="textNoShape">
              <a:avLst/>
            </a:prstTxWarp>
          </a:bodyPr>
          <a:lstStyle/>
          <a:p>
            <a:pPr>
              <a:defRPr/>
            </a:pPr>
            <a:r>
              <a:rPr lang="el-GR" smtClean="0">
                <a:effectLst/>
                <a:latin typeface="+mj-lt"/>
              </a:rPr>
              <a:t>ΣΗΜΑΝΤΙΚΟΙ ΦΙΛΕΛΛΗΝΕΣ </a:t>
            </a:r>
          </a:p>
        </p:txBody>
      </p:sp>
      <p:sp>
        <p:nvSpPr>
          <p:cNvPr id="31746" name="Rectangle 3"/>
          <p:cNvSpPr>
            <a:spLocks noGrp="1"/>
          </p:cNvSpPr>
          <p:nvPr>
            <p:ph type="body" idx="4294967295"/>
          </p:nvPr>
        </p:nvSpPr>
        <p:spPr>
          <a:xfrm>
            <a:off x="468313" y="1773238"/>
            <a:ext cx="8229600" cy="4525962"/>
          </a:xfrm>
        </p:spPr>
        <p:txBody>
          <a:bodyPr/>
          <a:lstStyle/>
          <a:p>
            <a:pPr>
              <a:buFont typeface="Wingdings 3" pitchFamily="18" charset="2"/>
              <a:buNone/>
            </a:pPr>
            <a:r>
              <a:rPr lang="el-GR" sz="2000" b="1" smtClean="0">
                <a:latin typeface="Lucida Sans Unicode" pitchFamily="34" charset="0"/>
              </a:rPr>
              <a:t>Στους Φιλέλληνες συγκαταλέγονται:</a:t>
            </a:r>
          </a:p>
          <a:p>
            <a:pPr>
              <a:buFont typeface="Wingdings 3" pitchFamily="18" charset="2"/>
              <a:buNone/>
            </a:pPr>
            <a:endParaRPr lang="el-GR" sz="2000" smtClean="0">
              <a:latin typeface="Lucida Sans Unicode" pitchFamily="34" charset="0"/>
            </a:endParaRPr>
          </a:p>
          <a:p>
            <a:r>
              <a:rPr lang="el-GR" sz="1600" smtClean="0">
                <a:latin typeface="Lucida Sans Unicode" pitchFamily="34" charset="0"/>
              </a:rPr>
              <a:t> </a:t>
            </a:r>
            <a:r>
              <a:rPr lang="el-GR" sz="1800" smtClean="0">
                <a:latin typeface="Lucida Sans Unicode" pitchFamily="34" charset="0"/>
              </a:rPr>
              <a:t>Ρομαντικοί ιδεαλιστές.</a:t>
            </a:r>
          </a:p>
          <a:p>
            <a:r>
              <a:rPr lang="el-GR" sz="1800" smtClean="0">
                <a:latin typeface="Lucida Sans Unicode" pitchFamily="34" charset="0"/>
              </a:rPr>
              <a:t> Λάτρεις της αρχαίας Ελλάδας.</a:t>
            </a:r>
          </a:p>
          <a:p>
            <a:r>
              <a:rPr lang="el-GR" sz="1800" smtClean="0">
                <a:latin typeface="Lucida Sans Unicode" pitchFamily="34" charset="0"/>
              </a:rPr>
              <a:t> Πολιτικοί.</a:t>
            </a:r>
          </a:p>
          <a:p>
            <a:r>
              <a:rPr lang="el-GR" sz="1800" smtClean="0">
                <a:latin typeface="Lucida Sans Unicode" pitchFamily="34" charset="0"/>
              </a:rPr>
              <a:t> Πρώην στρατιωτικοί.</a:t>
            </a:r>
          </a:p>
          <a:p>
            <a:r>
              <a:rPr lang="el-GR" sz="1800" smtClean="0">
                <a:latin typeface="Lucida Sans Unicode" pitchFamily="34" charset="0"/>
              </a:rPr>
              <a:t> Διωκόμενοι για τη δράση τους επαναστάτες.</a:t>
            </a:r>
          </a:p>
          <a:p>
            <a:r>
              <a:rPr lang="el-GR" sz="1800" smtClean="0">
                <a:latin typeface="Lucida Sans Unicode" pitchFamily="34" charset="0"/>
              </a:rPr>
              <a:t> Έμποροι, τραπεζίτες.</a:t>
            </a:r>
          </a:p>
          <a:p>
            <a:r>
              <a:rPr lang="el-GR" sz="1800" smtClean="0">
                <a:latin typeface="Lucida Sans Unicode" pitchFamily="34" charset="0"/>
              </a:rPr>
              <a:t> Μέλη εκπαιδευτικών ή θρησκευτικών ιδρυμάτων.</a:t>
            </a:r>
          </a:p>
          <a:p>
            <a:r>
              <a:rPr lang="el-GR" sz="1800" smtClean="0">
                <a:latin typeface="Lucida Sans Unicode" pitchFamily="34" charset="0"/>
              </a:rPr>
              <a:t> Ευγενείς</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1746">
                                            <p:txEl>
                                              <p:pRg st="2" end="2"/>
                                            </p:txEl>
                                          </p:spTgt>
                                        </p:tgtEl>
                                        <p:attrNameLst>
                                          <p:attrName>style.visibility</p:attrName>
                                        </p:attrNameLst>
                                      </p:cBhvr>
                                      <p:to>
                                        <p:strVal val="visible"/>
                                      </p:to>
                                    </p:set>
                                    <p:anim calcmode="lin" valueType="num">
                                      <p:cBhvr additive="base">
                                        <p:cTn id="7" dur="500" fill="hold"/>
                                        <p:tgtEl>
                                          <p:spTgt spid="3174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746">
                                            <p:txEl>
                                              <p:pRg st="2" end="2"/>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1746">
                                            <p:txEl>
                                              <p:pRg st="3" end="3"/>
                                            </p:txEl>
                                          </p:spTgt>
                                        </p:tgtEl>
                                        <p:attrNameLst>
                                          <p:attrName>style.visibility</p:attrName>
                                        </p:attrNameLst>
                                      </p:cBhvr>
                                      <p:to>
                                        <p:strVal val="visible"/>
                                      </p:to>
                                    </p:set>
                                    <p:anim calcmode="lin" valueType="num">
                                      <p:cBhvr additive="base">
                                        <p:cTn id="12" dur="500" fill="hold"/>
                                        <p:tgtEl>
                                          <p:spTgt spid="31746">
                                            <p:txEl>
                                              <p:pRg st="3" end="3"/>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1746">
                                            <p:txEl>
                                              <p:pRg st="3" end="3"/>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1746">
                                            <p:txEl>
                                              <p:pRg st="4" end="4"/>
                                            </p:txEl>
                                          </p:spTgt>
                                        </p:tgtEl>
                                        <p:attrNameLst>
                                          <p:attrName>style.visibility</p:attrName>
                                        </p:attrNameLst>
                                      </p:cBhvr>
                                      <p:to>
                                        <p:strVal val="visible"/>
                                      </p:to>
                                    </p:set>
                                    <p:anim calcmode="lin" valueType="num">
                                      <p:cBhvr additive="base">
                                        <p:cTn id="17" dur="500" fill="hold"/>
                                        <p:tgtEl>
                                          <p:spTgt spid="31746">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1746">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1746">
                                            <p:txEl>
                                              <p:pRg st="5" end="5"/>
                                            </p:txEl>
                                          </p:spTgt>
                                        </p:tgtEl>
                                        <p:attrNameLst>
                                          <p:attrName>style.visibility</p:attrName>
                                        </p:attrNameLst>
                                      </p:cBhvr>
                                      <p:to>
                                        <p:strVal val="visible"/>
                                      </p:to>
                                    </p:set>
                                    <p:anim calcmode="lin" valueType="num">
                                      <p:cBhvr additive="base">
                                        <p:cTn id="22" dur="500" fill="hold"/>
                                        <p:tgtEl>
                                          <p:spTgt spid="31746">
                                            <p:txEl>
                                              <p:pRg st="5" end="5"/>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1746">
                                            <p:txEl>
                                              <p:pRg st="5" end="5"/>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1746">
                                            <p:txEl>
                                              <p:pRg st="6" end="6"/>
                                            </p:txEl>
                                          </p:spTgt>
                                        </p:tgtEl>
                                        <p:attrNameLst>
                                          <p:attrName>style.visibility</p:attrName>
                                        </p:attrNameLst>
                                      </p:cBhvr>
                                      <p:to>
                                        <p:strVal val="visible"/>
                                      </p:to>
                                    </p:set>
                                    <p:anim calcmode="lin" valueType="num">
                                      <p:cBhvr additive="base">
                                        <p:cTn id="27" dur="500" fill="hold"/>
                                        <p:tgtEl>
                                          <p:spTgt spid="31746">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1746">
                                            <p:txEl>
                                              <p:pRg st="6" end="6"/>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1746">
                                            <p:txEl>
                                              <p:pRg st="7" end="7"/>
                                            </p:txEl>
                                          </p:spTgt>
                                        </p:tgtEl>
                                        <p:attrNameLst>
                                          <p:attrName>style.visibility</p:attrName>
                                        </p:attrNameLst>
                                      </p:cBhvr>
                                      <p:to>
                                        <p:strVal val="visible"/>
                                      </p:to>
                                    </p:set>
                                    <p:anim calcmode="lin" valueType="num">
                                      <p:cBhvr additive="base">
                                        <p:cTn id="32" dur="500" fill="hold"/>
                                        <p:tgtEl>
                                          <p:spTgt spid="31746">
                                            <p:txEl>
                                              <p:pRg st="7" end="7"/>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1746">
                                            <p:txEl>
                                              <p:pRg st="7" end="7"/>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31746">
                                            <p:txEl>
                                              <p:pRg st="8" end="8"/>
                                            </p:txEl>
                                          </p:spTgt>
                                        </p:tgtEl>
                                        <p:attrNameLst>
                                          <p:attrName>style.visibility</p:attrName>
                                        </p:attrNameLst>
                                      </p:cBhvr>
                                      <p:to>
                                        <p:strVal val="visible"/>
                                      </p:to>
                                    </p:set>
                                    <p:anim calcmode="lin" valueType="num">
                                      <p:cBhvr additive="base">
                                        <p:cTn id="37" dur="500" fill="hold"/>
                                        <p:tgtEl>
                                          <p:spTgt spid="31746">
                                            <p:txEl>
                                              <p:pRg st="8" end="8"/>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1746">
                                            <p:txEl>
                                              <p:pRg st="8" end="8"/>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31746">
                                            <p:txEl>
                                              <p:pRg st="9" end="9"/>
                                            </p:txEl>
                                          </p:spTgt>
                                        </p:tgtEl>
                                        <p:attrNameLst>
                                          <p:attrName>style.visibility</p:attrName>
                                        </p:attrNameLst>
                                      </p:cBhvr>
                                      <p:to>
                                        <p:strVal val="visible"/>
                                      </p:to>
                                    </p:set>
                                    <p:anim calcmode="lin" valueType="num">
                                      <p:cBhvr additive="base">
                                        <p:cTn id="42" dur="500" fill="hold"/>
                                        <p:tgtEl>
                                          <p:spTgt spid="31746">
                                            <p:txEl>
                                              <p:pRg st="9" end="9"/>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1746">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p:cNvSpPr>
          <p:nvPr>
            <p:ph type="body" sz="half" idx="4294967295"/>
          </p:nvPr>
        </p:nvSpPr>
        <p:spPr>
          <a:xfrm>
            <a:off x="4643438" y="1052513"/>
            <a:ext cx="4038600" cy="4525962"/>
          </a:xfrm>
        </p:spPr>
        <p:txBody>
          <a:bodyPr/>
          <a:lstStyle/>
          <a:p>
            <a:pPr>
              <a:lnSpc>
                <a:spcPct val="90000"/>
              </a:lnSpc>
              <a:buFont typeface="Wingdings 3" pitchFamily="18" charset="2"/>
              <a:buNone/>
            </a:pPr>
            <a:r>
              <a:rPr lang="el-GR" sz="1800" smtClean="0">
                <a:latin typeface="Lucida Sans Unicode" pitchFamily="34" charset="0"/>
              </a:rPr>
              <a:t>	Ο </a:t>
            </a:r>
            <a:r>
              <a:rPr lang="el-GR" sz="1800" b="1" i="1" smtClean="0">
                <a:latin typeface="Lucida Sans Unicode" pitchFamily="34" charset="0"/>
              </a:rPr>
              <a:t>Λόρδος Βύρων</a:t>
            </a:r>
            <a:r>
              <a:rPr lang="el-GR" sz="1800" smtClean="0">
                <a:latin typeface="Lucida Sans Unicode" pitchFamily="34" charset="0"/>
              </a:rPr>
              <a:t> ήταν Άγγλος ποιητής, από τους σημαντικότερους φιλέλληνες.</a:t>
            </a:r>
          </a:p>
          <a:p>
            <a:pPr>
              <a:lnSpc>
                <a:spcPct val="90000"/>
              </a:lnSpc>
              <a:buFont typeface="Wingdings 3" pitchFamily="18" charset="2"/>
              <a:buNone/>
            </a:pPr>
            <a:r>
              <a:rPr lang="el-GR" sz="1800" smtClean="0">
                <a:latin typeface="Lucida Sans Unicode" pitchFamily="34" charset="0"/>
              </a:rPr>
              <a:t>	Απεβίωσε στις 19 Απριλίου του 1824 στο Μεσολόγγι, ύστερα από πυρετό. ήταν τότε μόνο 37 ετών.</a:t>
            </a:r>
          </a:p>
          <a:p>
            <a:pPr>
              <a:lnSpc>
                <a:spcPct val="90000"/>
              </a:lnSpc>
              <a:buFont typeface="Wingdings 3" pitchFamily="18" charset="2"/>
              <a:buNone/>
            </a:pPr>
            <a:r>
              <a:rPr lang="el-GR" sz="1800" smtClean="0">
                <a:latin typeface="Lucida Sans Unicode" pitchFamily="34" charset="0"/>
              </a:rPr>
              <a:t>	Η συμβολή του στον Αγώνα της Ανεξαρτησίας υπήρξε μεγάλη. Τόσο με το ποιητικό του έργο όσο και με την παρουσία του ενίσχυσε το φιλελληνικό ρεύμα</a:t>
            </a:r>
            <a:r>
              <a:rPr lang="el-GR" sz="1800" b="1" smtClean="0">
                <a:latin typeface="Lucida Sans Unicode" pitchFamily="34" charset="0"/>
              </a:rPr>
              <a:t> </a:t>
            </a:r>
          </a:p>
        </p:txBody>
      </p:sp>
      <p:pic>
        <p:nvPicPr>
          <p:cNvPr id="35842" name="Picture 3" descr="wp33289970_01"/>
          <p:cNvPicPr>
            <a:picLocks noChangeAspect="1" noChangeArrowheads="1"/>
          </p:cNvPicPr>
          <p:nvPr/>
        </p:nvPicPr>
        <p:blipFill>
          <a:blip r:embed="rId2"/>
          <a:srcRect/>
          <a:stretch>
            <a:fillRect/>
          </a:stretch>
        </p:blipFill>
        <p:spPr bwMode="auto">
          <a:xfrm>
            <a:off x="827088" y="908050"/>
            <a:ext cx="3184525" cy="4967288"/>
          </a:xfrm>
          <a:prstGeom prst="rect">
            <a:avLst/>
          </a:prstGeom>
          <a:noFill/>
          <a:ln w="9525">
            <a:noFill/>
            <a:miter lim="800000"/>
            <a:headEnd/>
            <a:tailEnd/>
          </a:ln>
        </p:spPr>
      </p:pic>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2769">
                                            <p:txEl>
                                              <p:pRg st="0" end="0"/>
                                            </p:txEl>
                                          </p:spTgt>
                                        </p:tgtEl>
                                        <p:attrNameLst>
                                          <p:attrName>style.visibility</p:attrName>
                                        </p:attrNameLst>
                                      </p:cBhvr>
                                      <p:to>
                                        <p:strVal val="visible"/>
                                      </p:to>
                                    </p:set>
                                    <p:anim calcmode="lin" valueType="num">
                                      <p:cBhvr>
                                        <p:cTn id="7" dur="500" fill="hold"/>
                                        <p:tgtEl>
                                          <p:spTgt spid="3276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2769">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2769">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2769">
                                            <p:txEl>
                                              <p:pRg st="1" end="1"/>
                                            </p:txEl>
                                          </p:spTgt>
                                        </p:tgtEl>
                                        <p:attrNameLst>
                                          <p:attrName>style.visibility</p:attrName>
                                        </p:attrNameLst>
                                      </p:cBhvr>
                                      <p:to>
                                        <p:strVal val="visible"/>
                                      </p:to>
                                    </p:set>
                                    <p:anim calcmode="lin" valueType="num">
                                      <p:cBhvr>
                                        <p:cTn id="14" dur="500" fill="hold"/>
                                        <p:tgtEl>
                                          <p:spTgt spid="32769">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2769">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2769">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32769">
                                            <p:txEl>
                                              <p:pRg st="2" end="2"/>
                                            </p:txEl>
                                          </p:spTgt>
                                        </p:tgtEl>
                                        <p:attrNameLst>
                                          <p:attrName>style.visibility</p:attrName>
                                        </p:attrNameLst>
                                      </p:cBhvr>
                                      <p:to>
                                        <p:strVal val="visible"/>
                                      </p:to>
                                    </p:set>
                                    <p:anim calcmode="lin" valueType="num">
                                      <p:cBhvr>
                                        <p:cTn id="21" dur="500" fill="hold"/>
                                        <p:tgtEl>
                                          <p:spTgt spid="32769">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2769">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276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9"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p:cNvSpPr>
          <p:nvPr>
            <p:ph type="body" sz="half" idx="4294967295"/>
          </p:nvPr>
        </p:nvSpPr>
        <p:spPr>
          <a:xfrm>
            <a:off x="4067175" y="1341438"/>
            <a:ext cx="4895850" cy="4637087"/>
          </a:xfrm>
        </p:spPr>
        <p:txBody>
          <a:bodyPr/>
          <a:lstStyle/>
          <a:p>
            <a:pPr>
              <a:lnSpc>
                <a:spcPct val="80000"/>
              </a:lnSpc>
              <a:buFont typeface="Wingdings 3" pitchFamily="18" charset="2"/>
              <a:buNone/>
            </a:pPr>
            <a:r>
              <a:rPr lang="el-GR" sz="3700" smtClean="0">
                <a:latin typeface="Lucida Sans Unicode" pitchFamily="34" charset="0"/>
              </a:rPr>
              <a:t>	</a:t>
            </a:r>
            <a:endParaRPr lang="el-GR" sz="4600" smtClean="0">
              <a:latin typeface="Lucida Sans Unicode" pitchFamily="34" charset="0"/>
            </a:endParaRPr>
          </a:p>
        </p:txBody>
      </p:sp>
      <p:pic>
        <p:nvPicPr>
          <p:cNvPr id="36866" name="Picture 3" descr="wp5ec6e1fe_01"/>
          <p:cNvPicPr>
            <a:picLocks noChangeAspect="1" noChangeArrowheads="1"/>
          </p:cNvPicPr>
          <p:nvPr/>
        </p:nvPicPr>
        <p:blipFill>
          <a:blip r:embed="rId2"/>
          <a:srcRect/>
          <a:stretch>
            <a:fillRect/>
          </a:stretch>
        </p:blipFill>
        <p:spPr bwMode="auto">
          <a:xfrm>
            <a:off x="611188" y="981075"/>
            <a:ext cx="3552825" cy="4572000"/>
          </a:xfrm>
          <a:prstGeom prst="rect">
            <a:avLst/>
          </a:prstGeom>
          <a:noFill/>
          <a:ln w="9525">
            <a:noFill/>
            <a:miter lim="800000"/>
            <a:headEnd/>
            <a:tailEnd/>
          </a:ln>
        </p:spPr>
      </p:pic>
      <p:sp>
        <p:nvSpPr>
          <p:cNvPr id="36867" name="Text Box 4"/>
          <p:cNvSpPr txBox="1">
            <a:spLocks noChangeArrowheads="1"/>
          </p:cNvSpPr>
          <p:nvPr/>
        </p:nvSpPr>
        <p:spPr bwMode="auto">
          <a:xfrm>
            <a:off x="323850" y="692150"/>
            <a:ext cx="4103688" cy="366713"/>
          </a:xfrm>
          <a:prstGeom prst="rect">
            <a:avLst/>
          </a:prstGeom>
          <a:noFill/>
          <a:ln w="9525">
            <a:noFill/>
            <a:miter lim="800000"/>
            <a:headEnd/>
            <a:tailEnd/>
          </a:ln>
        </p:spPr>
        <p:txBody>
          <a:bodyPr>
            <a:spAutoFit/>
          </a:bodyPr>
          <a:lstStyle/>
          <a:p>
            <a:pPr>
              <a:spcBef>
                <a:spcPct val="50000"/>
              </a:spcBef>
            </a:pPr>
            <a:endParaRPr lang="el-GR"/>
          </a:p>
        </p:txBody>
      </p:sp>
      <p:sp>
        <p:nvSpPr>
          <p:cNvPr id="33796" name="Rectangle 5"/>
          <p:cNvSpPr>
            <a:spLocks noGrp="1"/>
          </p:cNvSpPr>
          <p:nvPr>
            <p:ph type="body" sz="half" idx="4294967295"/>
          </p:nvPr>
        </p:nvSpPr>
        <p:spPr>
          <a:xfrm>
            <a:off x="4356100" y="981075"/>
            <a:ext cx="4038600" cy="4525963"/>
          </a:xfrm>
        </p:spPr>
        <p:txBody>
          <a:bodyPr/>
          <a:lstStyle/>
          <a:p>
            <a:pPr>
              <a:buFont typeface="Wingdings 3" pitchFamily="18" charset="2"/>
              <a:buNone/>
            </a:pPr>
            <a:r>
              <a:rPr lang="el-GR" sz="1800" b="1" i="1" smtClean="0">
                <a:latin typeface="Lucida Sans Unicode" pitchFamily="34" charset="0"/>
              </a:rPr>
              <a:t>    Ο Βίκτωρ Ουγκώ</a:t>
            </a:r>
            <a:r>
              <a:rPr lang="el-GR" sz="1800" smtClean="0">
                <a:latin typeface="Lucida Sans Unicode" pitchFamily="34" charset="0"/>
              </a:rPr>
              <a:t> (1802 –1885) ήταν Γάλλος μυθιστοριογράφος, ποιητής και δραματουργός, ο πλέον σημαντικός και προβεβλημένος εκπρόσωπος του κινήματος του γαλλικού ρομαντισμού.</a:t>
            </a:r>
          </a:p>
          <a:p>
            <a:pPr>
              <a:buFont typeface="Wingdings 3" pitchFamily="18" charset="2"/>
              <a:buNone/>
            </a:pPr>
            <a:r>
              <a:rPr lang="el-GR" sz="1800" smtClean="0">
                <a:latin typeface="Lucida Sans Unicode" pitchFamily="34" charset="0"/>
              </a:rPr>
              <a:t/>
            </a:r>
            <a:br>
              <a:rPr lang="el-GR" sz="1800" smtClean="0">
                <a:latin typeface="Lucida Sans Unicode" pitchFamily="34" charset="0"/>
              </a:rPr>
            </a:br>
            <a:r>
              <a:rPr lang="el-GR" sz="1800" smtClean="0">
                <a:latin typeface="Lucida Sans Unicode" pitchFamily="34" charset="0"/>
              </a:rPr>
              <a:t>Ήταν ανάμεσα στους ένθερμους υποστηρικτές της ελληνικής υπόθεσης.</a:t>
            </a:r>
          </a:p>
          <a:p>
            <a:pPr>
              <a:buFont typeface="Wingdings 3" pitchFamily="18" charset="2"/>
              <a:buNone/>
            </a:pPr>
            <a:r>
              <a:rPr lang="el-GR" sz="1800" smtClean="0">
                <a:latin typeface="Lucida Sans Unicode" pitchFamily="34" charset="0"/>
              </a:rPr>
              <a:t>     Όπως είπε στις 25 Αυγούστου 1856 στην εφημερίδα ‘Ελληνική σημαία’:</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3796">
                                            <p:txEl>
                                              <p:pRg st="0" end="0"/>
                                            </p:txEl>
                                          </p:spTgt>
                                        </p:tgtEl>
                                        <p:attrNameLst>
                                          <p:attrName>style.visibility</p:attrName>
                                        </p:attrNameLst>
                                      </p:cBhvr>
                                      <p:to>
                                        <p:strVal val="visible"/>
                                      </p:to>
                                    </p:set>
                                    <p:anim calcmode="lin" valueType="num">
                                      <p:cBhvr>
                                        <p:cTn id="7" dur="500" fill="hold"/>
                                        <p:tgtEl>
                                          <p:spTgt spid="33796">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3796">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3796">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3796">
                                            <p:txEl>
                                              <p:pRg st="1" end="1"/>
                                            </p:txEl>
                                          </p:spTgt>
                                        </p:tgtEl>
                                        <p:attrNameLst>
                                          <p:attrName>style.visibility</p:attrName>
                                        </p:attrNameLst>
                                      </p:cBhvr>
                                      <p:to>
                                        <p:strVal val="visible"/>
                                      </p:to>
                                    </p:set>
                                    <p:anim calcmode="lin" valueType="num">
                                      <p:cBhvr>
                                        <p:cTn id="14" dur="500" fill="hold"/>
                                        <p:tgtEl>
                                          <p:spTgt spid="33796">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3796">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3796">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33796">
                                            <p:txEl>
                                              <p:pRg st="2" end="2"/>
                                            </p:txEl>
                                          </p:spTgt>
                                        </p:tgtEl>
                                        <p:attrNameLst>
                                          <p:attrName>style.visibility</p:attrName>
                                        </p:attrNameLst>
                                      </p:cBhvr>
                                      <p:to>
                                        <p:strVal val="visible"/>
                                      </p:to>
                                    </p:set>
                                    <p:anim calcmode="lin" valueType="num">
                                      <p:cBhvr>
                                        <p:cTn id="21" dur="500" fill="hold"/>
                                        <p:tgtEl>
                                          <p:spTgt spid="33796">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3796">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379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6"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p:cNvSpPr>
          <p:nvPr>
            <p:ph type="body" sz="half" idx="1"/>
          </p:nvPr>
        </p:nvSpPr>
        <p:spPr>
          <a:xfrm>
            <a:off x="457200" y="692150"/>
            <a:ext cx="4038600" cy="5314950"/>
          </a:xfrm>
        </p:spPr>
        <p:txBody>
          <a:bodyPr/>
          <a:lstStyle/>
          <a:p>
            <a:pPr algn="ctr">
              <a:lnSpc>
                <a:spcPct val="80000"/>
              </a:lnSpc>
              <a:buFont typeface="Wingdings 3" pitchFamily="18" charset="2"/>
              <a:buNone/>
            </a:pPr>
            <a:r>
              <a:rPr lang="el-GR" sz="1600" smtClean="0">
                <a:latin typeface="Lucida Sans Unicode" pitchFamily="34" charset="0"/>
              </a:rPr>
              <a:t>   </a:t>
            </a:r>
            <a:endParaRPr lang="el-GR" sz="1500" smtClean="0"/>
          </a:p>
          <a:p>
            <a:pPr algn="ctr">
              <a:lnSpc>
                <a:spcPct val="80000"/>
              </a:lnSpc>
              <a:buFont typeface="Wingdings 3" pitchFamily="18" charset="2"/>
              <a:buNone/>
            </a:pPr>
            <a:endParaRPr lang="el-GR" sz="1500" smtClean="0"/>
          </a:p>
          <a:p>
            <a:pPr algn="ctr">
              <a:lnSpc>
                <a:spcPct val="80000"/>
              </a:lnSpc>
              <a:buFont typeface="Wingdings 3" pitchFamily="18" charset="2"/>
              <a:buNone/>
            </a:pPr>
            <a:r>
              <a:rPr lang="el-GR" sz="1500" smtClean="0">
                <a:latin typeface="Lucida Sans Unicode" pitchFamily="34" charset="0"/>
              </a:rPr>
              <a:t> </a:t>
            </a:r>
            <a:r>
              <a:rPr lang="el-GR" sz="2000" smtClean="0">
                <a:latin typeface="Lucida Sans Unicode" pitchFamily="34" charset="0"/>
              </a:rPr>
              <a:t>«</a:t>
            </a:r>
            <a:r>
              <a:rPr lang="el-GR" sz="2100" smtClean="0"/>
              <a:t>Σ</a:t>
            </a:r>
            <a:r>
              <a:rPr lang="el-GR" sz="2100" smtClean="0">
                <a:latin typeface="Lucida Sans Unicode" pitchFamily="34" charset="0"/>
              </a:rPr>
              <a:t>τα πιο ένδοξα έθνη, στην Ελλάδα, στην Ιταλία, στη Γαλλία, πέφτει η τιμή να δώσουν το παράδειγμα. Αλλά πρέπει να ξαναγίνουν κυρίαρχα. Πρέπει να ξαναβρούν το πρόσωπο τους. </a:t>
            </a:r>
            <a:endParaRPr lang="el-GR" sz="2000" smtClean="0"/>
          </a:p>
          <a:p>
            <a:pPr algn="ctr">
              <a:lnSpc>
                <a:spcPct val="80000"/>
              </a:lnSpc>
              <a:buFont typeface="Wingdings 3" pitchFamily="18" charset="2"/>
              <a:buNone/>
            </a:pPr>
            <a:endParaRPr lang="el-GR" sz="2000" smtClean="0"/>
          </a:p>
          <a:p>
            <a:pPr algn="ctr">
              <a:lnSpc>
                <a:spcPct val="80000"/>
              </a:lnSpc>
              <a:buFont typeface="Wingdings 3" pitchFamily="18" charset="2"/>
              <a:buNone/>
            </a:pPr>
            <a:r>
              <a:rPr lang="el-GR" sz="2000" smtClean="0"/>
              <a:t>    </a:t>
            </a:r>
            <a:r>
              <a:rPr lang="el-GR" sz="2000" smtClean="0">
                <a:latin typeface="Lucida Sans Unicode" pitchFamily="34" charset="0"/>
              </a:rPr>
              <a:t>Πρέπει η Ελλάδα να ολοκληρώσει την αποτίναξη του τουρκικού ζυγού, πρέπει η Ιταλία να απαλλαγεί από την Αυστρία, πρέπει η Γαλλία να γκρεμίσει την Αυτοκρατορία. </a:t>
            </a:r>
          </a:p>
        </p:txBody>
      </p:sp>
      <p:sp>
        <p:nvSpPr>
          <p:cNvPr id="37890" name="Rectangle 4"/>
          <p:cNvSpPr>
            <a:spLocks noGrp="1"/>
          </p:cNvSpPr>
          <p:nvPr>
            <p:ph type="body" sz="half" idx="2"/>
          </p:nvPr>
        </p:nvSpPr>
        <p:spPr>
          <a:xfrm>
            <a:off x="4648200" y="620713"/>
            <a:ext cx="4038600" cy="5386387"/>
          </a:xfrm>
        </p:spPr>
        <p:txBody>
          <a:bodyPr/>
          <a:lstStyle/>
          <a:p>
            <a:pPr algn="ctr">
              <a:lnSpc>
                <a:spcPct val="80000"/>
              </a:lnSpc>
              <a:buFont typeface="Wingdings 3" pitchFamily="18" charset="2"/>
              <a:buNone/>
            </a:pPr>
            <a:endParaRPr lang="el-GR" sz="1900" smtClean="0"/>
          </a:p>
          <a:p>
            <a:pPr algn="ctr">
              <a:lnSpc>
                <a:spcPct val="80000"/>
              </a:lnSpc>
              <a:buFont typeface="Wingdings 3" pitchFamily="18" charset="2"/>
              <a:buNone/>
            </a:pPr>
            <a:r>
              <a:rPr lang="el-GR" sz="1900" smtClean="0"/>
              <a:t>      </a:t>
            </a:r>
            <a:r>
              <a:rPr lang="el-GR" sz="1900" smtClean="0">
                <a:latin typeface="Lucida Sans Unicode" pitchFamily="34" charset="0"/>
              </a:rPr>
              <a:t>Εδώ βρίσκεται το μέλλον: η φωνή της Ελλάδας θα είναι μια από εκείνες που θα ακουστούν περισσότερο». Του σημείωσε ακόμη: «Εδώ και ήδη πολλά χρόνια αγωνίσθηκα και πολέμησα για την απελευθέρωση της Ελλάδος• σας ευχαριστώ που το θυμάστε... Ας γίνουμε, άτομα και λαοί, όσο γίνεται λιγότερο εγωιστές και όσο γίνεται περισσότερο άνθρωποι. Ζητωκραυγάστε </a:t>
            </a:r>
            <a:endParaRPr lang="el-GR" sz="2100" smtClean="0"/>
          </a:p>
          <a:p>
            <a:pPr algn="ctr">
              <a:lnSpc>
                <a:spcPct val="80000"/>
              </a:lnSpc>
              <a:buFont typeface="Wingdings 3" pitchFamily="18" charset="2"/>
              <a:buNone/>
            </a:pPr>
            <a:r>
              <a:rPr lang="el-GR" sz="2100" smtClean="0">
                <a:latin typeface="Lucida Sans Unicode" pitchFamily="34" charset="0"/>
              </a:rPr>
              <a:t>''Ζήτω η Γαλλία! ",την ώρα που εγώ θα φωνάζω: </a:t>
            </a:r>
            <a:endParaRPr lang="el-GR" sz="2100" smtClean="0"/>
          </a:p>
          <a:p>
            <a:pPr algn="ctr">
              <a:lnSpc>
                <a:spcPct val="80000"/>
              </a:lnSpc>
              <a:buFont typeface="Wingdings 3" pitchFamily="18" charset="2"/>
              <a:buNone/>
            </a:pPr>
            <a:r>
              <a:rPr lang="el-GR" sz="2100" smtClean="0">
                <a:latin typeface="Lucida Sans Unicode" pitchFamily="34" charset="0"/>
              </a:rPr>
              <a:t>"Ζήτω η Ελλάδα!"». </a:t>
            </a:r>
          </a:p>
          <a:p>
            <a:pPr>
              <a:lnSpc>
                <a:spcPct val="80000"/>
              </a:lnSpc>
            </a:pPr>
            <a:endParaRPr lang="el-GR" sz="2100" smtClean="0">
              <a:latin typeface="Lucida Sans Unicode" pitchFamily="34" charset="0"/>
            </a:endParaRPr>
          </a:p>
          <a:p>
            <a:pPr>
              <a:lnSpc>
                <a:spcPct val="80000"/>
              </a:lnSpc>
            </a:pPr>
            <a:endParaRPr lang="el-GR" sz="1800" smtClean="0"/>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4817">
                                            <p:txEl>
                                              <p:pRg st="0" end="0"/>
                                            </p:txEl>
                                          </p:spTgt>
                                        </p:tgtEl>
                                        <p:attrNameLst>
                                          <p:attrName>style.visibility</p:attrName>
                                        </p:attrNameLst>
                                      </p:cBhvr>
                                      <p:to>
                                        <p:strVal val="visible"/>
                                      </p:to>
                                    </p:set>
                                    <p:anim calcmode="lin" valueType="num">
                                      <p:cBhvr>
                                        <p:cTn id="7" dur="500" fill="hold"/>
                                        <p:tgtEl>
                                          <p:spTgt spid="34817">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4817">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4817">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4817">
                                            <p:txEl>
                                              <p:pRg st="2" end="2"/>
                                            </p:txEl>
                                          </p:spTgt>
                                        </p:tgtEl>
                                        <p:attrNameLst>
                                          <p:attrName>style.visibility</p:attrName>
                                        </p:attrNameLst>
                                      </p:cBhvr>
                                      <p:to>
                                        <p:strVal val="visible"/>
                                      </p:to>
                                    </p:set>
                                    <p:anim calcmode="lin" valueType="num">
                                      <p:cBhvr>
                                        <p:cTn id="14" dur="500" fill="hold"/>
                                        <p:tgtEl>
                                          <p:spTgt spid="34817">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4817">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4817">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34817">
                                            <p:txEl>
                                              <p:pRg st="4" end="4"/>
                                            </p:txEl>
                                          </p:spTgt>
                                        </p:tgtEl>
                                        <p:attrNameLst>
                                          <p:attrName>style.visibility</p:attrName>
                                        </p:attrNameLst>
                                      </p:cBhvr>
                                      <p:to>
                                        <p:strVal val="visible"/>
                                      </p:to>
                                    </p:set>
                                    <p:anim calcmode="lin" valueType="num">
                                      <p:cBhvr>
                                        <p:cTn id="21" dur="500" fill="hold"/>
                                        <p:tgtEl>
                                          <p:spTgt spid="34817">
                                            <p:txEl>
                                              <p:pRg st="4" end="4"/>
                                            </p:txEl>
                                          </p:spTgt>
                                        </p:tgtEl>
                                        <p:attrNameLst>
                                          <p:attrName>ppt_w</p:attrName>
                                        </p:attrNameLst>
                                      </p:cBhvr>
                                      <p:tavLst>
                                        <p:tav tm="0">
                                          <p:val>
                                            <p:fltVal val="0"/>
                                          </p:val>
                                        </p:tav>
                                        <p:tav tm="100000">
                                          <p:val>
                                            <p:strVal val="#ppt_w"/>
                                          </p:val>
                                        </p:tav>
                                      </p:tavLst>
                                    </p:anim>
                                    <p:anim calcmode="lin" valueType="num">
                                      <p:cBhvr>
                                        <p:cTn id="22" dur="500" fill="hold"/>
                                        <p:tgtEl>
                                          <p:spTgt spid="34817">
                                            <p:txEl>
                                              <p:pRg st="4" end="4"/>
                                            </p:txEl>
                                          </p:spTgt>
                                        </p:tgtEl>
                                        <p:attrNameLst>
                                          <p:attrName>ppt_h</p:attrName>
                                        </p:attrNameLst>
                                      </p:cBhvr>
                                      <p:tavLst>
                                        <p:tav tm="0">
                                          <p:val>
                                            <p:fltVal val="0"/>
                                          </p:val>
                                        </p:tav>
                                        <p:tav tm="100000">
                                          <p:val>
                                            <p:strVal val="#ppt_h"/>
                                          </p:val>
                                        </p:tav>
                                      </p:tavLst>
                                    </p:anim>
                                    <p:animEffect transition="in" filter="fade">
                                      <p:cBhvr>
                                        <p:cTn id="23" dur="500"/>
                                        <p:tgtEl>
                                          <p:spTgt spid="34817">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37890">
                                            <p:txEl>
                                              <p:pRg st="1" end="1"/>
                                            </p:txEl>
                                          </p:spTgt>
                                        </p:tgtEl>
                                        <p:attrNameLst>
                                          <p:attrName>style.visibility</p:attrName>
                                        </p:attrNameLst>
                                      </p:cBhvr>
                                      <p:to>
                                        <p:strVal val="visible"/>
                                      </p:to>
                                    </p:set>
                                    <p:anim calcmode="lin" valueType="num">
                                      <p:cBhvr>
                                        <p:cTn id="28" dur="500" fill="hold"/>
                                        <p:tgtEl>
                                          <p:spTgt spid="37890">
                                            <p:txEl>
                                              <p:pRg st="1" end="1"/>
                                            </p:txEl>
                                          </p:spTgt>
                                        </p:tgtEl>
                                        <p:attrNameLst>
                                          <p:attrName>ppt_w</p:attrName>
                                        </p:attrNameLst>
                                      </p:cBhvr>
                                      <p:tavLst>
                                        <p:tav tm="0">
                                          <p:val>
                                            <p:fltVal val="0"/>
                                          </p:val>
                                        </p:tav>
                                        <p:tav tm="100000">
                                          <p:val>
                                            <p:strVal val="#ppt_w"/>
                                          </p:val>
                                        </p:tav>
                                      </p:tavLst>
                                    </p:anim>
                                    <p:anim calcmode="lin" valueType="num">
                                      <p:cBhvr>
                                        <p:cTn id="29" dur="500" fill="hold"/>
                                        <p:tgtEl>
                                          <p:spTgt spid="37890">
                                            <p:txEl>
                                              <p:pRg st="1" end="1"/>
                                            </p:txEl>
                                          </p:spTgt>
                                        </p:tgtEl>
                                        <p:attrNameLst>
                                          <p:attrName>ppt_h</p:attrName>
                                        </p:attrNameLst>
                                      </p:cBhvr>
                                      <p:tavLst>
                                        <p:tav tm="0">
                                          <p:val>
                                            <p:fltVal val="0"/>
                                          </p:val>
                                        </p:tav>
                                        <p:tav tm="100000">
                                          <p:val>
                                            <p:strVal val="#ppt_h"/>
                                          </p:val>
                                        </p:tav>
                                      </p:tavLst>
                                    </p:anim>
                                    <p:animEffect transition="in" filter="fade">
                                      <p:cBhvr>
                                        <p:cTn id="30" dur="500"/>
                                        <p:tgtEl>
                                          <p:spTgt spid="37890">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37890">
                                            <p:txEl>
                                              <p:pRg st="2" end="2"/>
                                            </p:txEl>
                                          </p:spTgt>
                                        </p:tgtEl>
                                        <p:attrNameLst>
                                          <p:attrName>style.visibility</p:attrName>
                                        </p:attrNameLst>
                                      </p:cBhvr>
                                      <p:to>
                                        <p:strVal val="visible"/>
                                      </p:to>
                                    </p:set>
                                    <p:anim calcmode="lin" valueType="num">
                                      <p:cBhvr>
                                        <p:cTn id="35" dur="500" fill="hold"/>
                                        <p:tgtEl>
                                          <p:spTgt spid="37890">
                                            <p:txEl>
                                              <p:pRg st="2" end="2"/>
                                            </p:txEl>
                                          </p:spTgt>
                                        </p:tgtEl>
                                        <p:attrNameLst>
                                          <p:attrName>ppt_w</p:attrName>
                                        </p:attrNameLst>
                                      </p:cBhvr>
                                      <p:tavLst>
                                        <p:tav tm="0">
                                          <p:val>
                                            <p:fltVal val="0"/>
                                          </p:val>
                                        </p:tav>
                                        <p:tav tm="100000">
                                          <p:val>
                                            <p:strVal val="#ppt_w"/>
                                          </p:val>
                                        </p:tav>
                                      </p:tavLst>
                                    </p:anim>
                                    <p:anim calcmode="lin" valueType="num">
                                      <p:cBhvr>
                                        <p:cTn id="36" dur="500" fill="hold"/>
                                        <p:tgtEl>
                                          <p:spTgt spid="37890">
                                            <p:txEl>
                                              <p:pRg st="2" end="2"/>
                                            </p:txEl>
                                          </p:spTgt>
                                        </p:tgtEl>
                                        <p:attrNameLst>
                                          <p:attrName>ppt_h</p:attrName>
                                        </p:attrNameLst>
                                      </p:cBhvr>
                                      <p:tavLst>
                                        <p:tav tm="0">
                                          <p:val>
                                            <p:fltVal val="0"/>
                                          </p:val>
                                        </p:tav>
                                        <p:tav tm="100000">
                                          <p:val>
                                            <p:strVal val="#ppt_h"/>
                                          </p:val>
                                        </p:tav>
                                      </p:tavLst>
                                    </p:anim>
                                    <p:animEffect transition="in" filter="fade">
                                      <p:cBhvr>
                                        <p:cTn id="37" dur="500"/>
                                        <p:tgtEl>
                                          <p:spTgt spid="37890">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37890">
                                            <p:txEl>
                                              <p:pRg st="3" end="3"/>
                                            </p:txEl>
                                          </p:spTgt>
                                        </p:tgtEl>
                                        <p:attrNameLst>
                                          <p:attrName>style.visibility</p:attrName>
                                        </p:attrNameLst>
                                      </p:cBhvr>
                                      <p:to>
                                        <p:strVal val="visible"/>
                                      </p:to>
                                    </p:set>
                                    <p:anim calcmode="lin" valueType="num">
                                      <p:cBhvr>
                                        <p:cTn id="42" dur="500" fill="hold"/>
                                        <p:tgtEl>
                                          <p:spTgt spid="37890">
                                            <p:txEl>
                                              <p:pRg st="3" end="3"/>
                                            </p:txEl>
                                          </p:spTgt>
                                        </p:tgtEl>
                                        <p:attrNameLst>
                                          <p:attrName>ppt_w</p:attrName>
                                        </p:attrNameLst>
                                      </p:cBhvr>
                                      <p:tavLst>
                                        <p:tav tm="0">
                                          <p:val>
                                            <p:fltVal val="0"/>
                                          </p:val>
                                        </p:tav>
                                        <p:tav tm="100000">
                                          <p:val>
                                            <p:strVal val="#ppt_w"/>
                                          </p:val>
                                        </p:tav>
                                      </p:tavLst>
                                    </p:anim>
                                    <p:anim calcmode="lin" valueType="num">
                                      <p:cBhvr>
                                        <p:cTn id="43" dur="500" fill="hold"/>
                                        <p:tgtEl>
                                          <p:spTgt spid="37890">
                                            <p:txEl>
                                              <p:pRg st="3" end="3"/>
                                            </p:txEl>
                                          </p:spTgt>
                                        </p:tgtEl>
                                        <p:attrNameLst>
                                          <p:attrName>ppt_h</p:attrName>
                                        </p:attrNameLst>
                                      </p:cBhvr>
                                      <p:tavLst>
                                        <p:tav tm="0">
                                          <p:val>
                                            <p:fltVal val="0"/>
                                          </p:val>
                                        </p:tav>
                                        <p:tav tm="100000">
                                          <p:val>
                                            <p:strVal val="#ppt_h"/>
                                          </p:val>
                                        </p:tav>
                                      </p:tavLst>
                                    </p:anim>
                                    <p:animEffect transition="in" filter="fade">
                                      <p:cBhvr>
                                        <p:cTn id="44" dur="500"/>
                                        <p:tgtEl>
                                          <p:spTgt spid="3789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7" grpId="0" build="p"/>
      <p:bldP spid="37890"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2" descr="http://1.bp.blogspot.com/-DckLGaFtnLE/UYlJlD2E1xI/AAAAAAAAA4U/KIwPsB3ot4A/s320/010.jpeg"/>
          <p:cNvPicPr>
            <a:picLocks noChangeAspect="1" noChangeArrowheads="1"/>
          </p:cNvPicPr>
          <p:nvPr/>
        </p:nvPicPr>
        <p:blipFill>
          <a:blip r:embed="rId2"/>
          <a:srcRect/>
          <a:stretch>
            <a:fillRect/>
          </a:stretch>
        </p:blipFill>
        <p:spPr bwMode="auto">
          <a:xfrm>
            <a:off x="395288" y="333375"/>
            <a:ext cx="2679700" cy="3744913"/>
          </a:xfrm>
          <a:prstGeom prst="rect">
            <a:avLst/>
          </a:prstGeom>
          <a:noFill/>
          <a:ln w="9525">
            <a:noFill/>
            <a:miter lim="800000"/>
            <a:headEnd/>
            <a:tailEnd/>
          </a:ln>
        </p:spPr>
      </p:pic>
      <p:pic>
        <p:nvPicPr>
          <p:cNvPr id="38914" name="Picture 4" descr="http://2.bp.blogspot.com/-ouk6rMRJl0Q/UYlJcAHCoVI/AAAAAAAAA4M/RJ-WVAZTXJ8/s320/008.jpeg"/>
          <p:cNvPicPr>
            <a:picLocks noChangeAspect="1" noChangeArrowheads="1"/>
          </p:cNvPicPr>
          <p:nvPr/>
        </p:nvPicPr>
        <p:blipFill>
          <a:blip r:embed="rId3"/>
          <a:srcRect/>
          <a:stretch>
            <a:fillRect/>
          </a:stretch>
        </p:blipFill>
        <p:spPr bwMode="auto">
          <a:xfrm>
            <a:off x="5580063" y="3789363"/>
            <a:ext cx="3263900" cy="2641600"/>
          </a:xfrm>
          <a:prstGeom prst="rect">
            <a:avLst/>
          </a:prstGeom>
          <a:noFill/>
          <a:ln w="9525">
            <a:noFill/>
            <a:miter lim="800000"/>
            <a:headEnd/>
            <a:tailEnd/>
          </a:ln>
        </p:spPr>
      </p:pic>
      <p:pic>
        <p:nvPicPr>
          <p:cNvPr id="38915" name="Picture 6" descr="http://3.bp.blogspot.com/-cHUHy4yiVkE/UYlJrAaAduI/AAAAAAAAA4c/_hLnoo2iy1c/s320/009.jpeg"/>
          <p:cNvPicPr>
            <a:picLocks noChangeAspect="1" noChangeArrowheads="1"/>
          </p:cNvPicPr>
          <p:nvPr/>
        </p:nvPicPr>
        <p:blipFill>
          <a:blip r:embed="rId4"/>
          <a:srcRect/>
          <a:stretch>
            <a:fillRect/>
          </a:stretch>
        </p:blipFill>
        <p:spPr bwMode="auto">
          <a:xfrm>
            <a:off x="179388" y="4724400"/>
            <a:ext cx="3408362" cy="1843088"/>
          </a:xfrm>
          <a:prstGeom prst="rect">
            <a:avLst/>
          </a:prstGeom>
          <a:noFill/>
          <a:ln w="9525">
            <a:noFill/>
            <a:miter lim="800000"/>
            <a:headEnd/>
            <a:tailEnd/>
          </a:ln>
        </p:spPr>
      </p:pic>
      <p:pic>
        <p:nvPicPr>
          <p:cNvPr id="38916" name="Picture 8" descr="http://1.bp.blogspot.com/-5ApKHpx3aMU/UYlJPZMnWSI/AAAAAAAAA4A/ClFoS5DGCHY/s320/005.jpg"/>
          <p:cNvPicPr>
            <a:picLocks noChangeAspect="1" noChangeArrowheads="1"/>
          </p:cNvPicPr>
          <p:nvPr/>
        </p:nvPicPr>
        <p:blipFill>
          <a:blip r:embed="rId5"/>
          <a:srcRect/>
          <a:stretch>
            <a:fillRect/>
          </a:stretch>
        </p:blipFill>
        <p:spPr bwMode="auto">
          <a:xfrm>
            <a:off x="5292725" y="333375"/>
            <a:ext cx="3408363" cy="2546350"/>
          </a:xfrm>
          <a:prstGeom prst="rect">
            <a:avLst/>
          </a:prstGeom>
          <a:noFill/>
          <a:ln w="9525">
            <a:noFill/>
            <a:miter lim="800000"/>
            <a:headEnd/>
            <a:tailEnd/>
          </a:ln>
        </p:spPr>
      </p:pic>
      <p:sp>
        <p:nvSpPr>
          <p:cNvPr id="35845" name="Text Box 6"/>
          <p:cNvSpPr txBox="1">
            <a:spLocks noChangeArrowheads="1"/>
          </p:cNvSpPr>
          <p:nvPr/>
        </p:nvSpPr>
        <p:spPr bwMode="auto">
          <a:xfrm>
            <a:off x="3851275" y="179388"/>
            <a:ext cx="1100138" cy="6678612"/>
          </a:xfrm>
          <a:prstGeom prst="rect">
            <a:avLst/>
          </a:prstGeom>
          <a:noFill/>
          <a:ln w="9525">
            <a:noFill/>
            <a:miter lim="800000"/>
            <a:headEnd/>
            <a:tailEnd/>
          </a:ln>
        </p:spPr>
        <p:txBody>
          <a:bodyPr>
            <a:spAutoFit/>
          </a:bodyPr>
          <a:lstStyle/>
          <a:p>
            <a:r>
              <a:rPr lang="el-GR" sz="4800" b="1"/>
              <a:t>ΙΣΤΟΡΙΕΣ ΤΟΥ ΑΓΩΝΑ</a:t>
            </a:r>
          </a:p>
        </p:txBody>
      </p:sp>
      <p:sp>
        <p:nvSpPr>
          <p:cNvPr id="38918" name="Text Box 7"/>
          <p:cNvSpPr txBox="1">
            <a:spLocks noChangeArrowheads="1"/>
          </p:cNvSpPr>
          <p:nvPr/>
        </p:nvSpPr>
        <p:spPr bwMode="auto">
          <a:xfrm>
            <a:off x="5992813" y="3016250"/>
            <a:ext cx="2619375" cy="366713"/>
          </a:xfrm>
          <a:prstGeom prst="rect">
            <a:avLst/>
          </a:prstGeom>
          <a:noFill/>
          <a:ln w="9525">
            <a:noFill/>
            <a:miter lim="800000"/>
            <a:headEnd/>
            <a:tailEnd/>
          </a:ln>
        </p:spPr>
        <p:txBody>
          <a:bodyPr wrap="none">
            <a:spAutoFit/>
          </a:bodyPr>
          <a:lstStyle/>
          <a:p>
            <a:r>
              <a:rPr lang="el-GR" b="1"/>
              <a:t>ΙΣΤΟΡΙΕΣ ΤΟΥ ΑΓΩΝΑ</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5845"/>
                                        </p:tgtEl>
                                        <p:attrNameLst>
                                          <p:attrName>style.visibility</p:attrName>
                                        </p:attrNameLst>
                                      </p:cBhvr>
                                      <p:to>
                                        <p:strVal val="visible"/>
                                      </p:to>
                                    </p:set>
                                    <p:anim calcmode="lin" valueType="num">
                                      <p:cBhvr>
                                        <p:cTn id="7" dur="5000" fill="hold"/>
                                        <p:tgtEl>
                                          <p:spTgt spid="35845"/>
                                        </p:tgtEl>
                                        <p:attrNameLst>
                                          <p:attrName>ppt_w</p:attrName>
                                        </p:attrNameLst>
                                      </p:cBhvr>
                                      <p:tavLst>
                                        <p:tav tm="0">
                                          <p:val>
                                            <p:fltVal val="0"/>
                                          </p:val>
                                        </p:tav>
                                        <p:tav tm="100000">
                                          <p:val>
                                            <p:strVal val="#ppt_w"/>
                                          </p:val>
                                        </p:tav>
                                      </p:tavLst>
                                    </p:anim>
                                    <p:anim calcmode="lin" valueType="num">
                                      <p:cBhvr>
                                        <p:cTn id="8" dur="5000" fill="hold"/>
                                        <p:tgtEl>
                                          <p:spTgt spid="35845"/>
                                        </p:tgtEl>
                                        <p:attrNameLst>
                                          <p:attrName>ppt_h</p:attrName>
                                        </p:attrNameLst>
                                      </p:cBhvr>
                                      <p:tavLst>
                                        <p:tav tm="0">
                                          <p:val>
                                            <p:fltVal val="0"/>
                                          </p:val>
                                        </p:tav>
                                        <p:tav tm="100000">
                                          <p:val>
                                            <p:strVal val="#ppt_h"/>
                                          </p:val>
                                        </p:tav>
                                      </p:tavLst>
                                    </p:anim>
                                    <p:animEffect transition="in" filter="fade">
                                      <p:cBhvr>
                                        <p:cTn id="9" dur="5000"/>
                                        <p:tgtEl>
                                          <p:spTgt spid="358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p:cNvSpPr>
          <p:nvPr>
            <p:ph type="title" idx="4294967295"/>
          </p:nvPr>
        </p:nvSpPr>
        <p:spPr bwMode="auto"/>
        <p:txBody>
          <a:bodyPr wrap="square" lIns="91440" tIns="45720" rIns="91440" bIns="45720" numCol="1" rtlCol="0" anchorCtr="0" compatLnSpc="1">
            <a:prstTxWarp prst="textNoShape">
              <a:avLst/>
            </a:prstTxWarp>
          </a:bodyPr>
          <a:lstStyle/>
          <a:p>
            <a:pPr>
              <a:defRPr/>
            </a:pPr>
            <a:r>
              <a:rPr lang="el-GR" sz="3700" b="0" i="1" u="sng" smtClean="0">
                <a:effectLst/>
                <a:latin typeface="+mj-lt"/>
              </a:rPr>
              <a:t>ΚΑΛΛΙΤΕΧΝΕΣ</a:t>
            </a:r>
            <a:r>
              <a:rPr lang="el-GR" sz="3700" smtClean="0">
                <a:effectLst/>
                <a:latin typeface="+mj-lt"/>
              </a:rPr>
              <a:t/>
            </a:r>
            <a:br>
              <a:rPr lang="el-GR" sz="3700" smtClean="0">
                <a:effectLst/>
                <a:latin typeface="+mj-lt"/>
              </a:rPr>
            </a:br>
            <a:endParaRPr lang="el-GR" sz="3700" smtClean="0">
              <a:effectLst/>
              <a:latin typeface="+mj-lt"/>
            </a:endParaRPr>
          </a:p>
        </p:txBody>
      </p:sp>
      <p:sp>
        <p:nvSpPr>
          <p:cNvPr id="36866" name="Rectangle 3"/>
          <p:cNvSpPr>
            <a:spLocks noGrp="1"/>
          </p:cNvSpPr>
          <p:nvPr>
            <p:ph type="body" idx="4294967295"/>
          </p:nvPr>
        </p:nvSpPr>
        <p:spPr/>
        <p:txBody>
          <a:bodyPr/>
          <a:lstStyle/>
          <a:p>
            <a:pPr>
              <a:lnSpc>
                <a:spcPct val="80000"/>
              </a:lnSpc>
            </a:pPr>
            <a:r>
              <a:rPr lang="el-GR" sz="1800" smtClean="0">
                <a:latin typeface="Lucida Sans Unicode" pitchFamily="34" charset="0"/>
              </a:rPr>
              <a:t>Πολλοί διάσημοι εκφραστές του κινήματος του Ρομαντισμού, όπως ο Delacroix, ο Gericault, ο Horace Vernet, o Ary Scheffer, και o David d' Angers είδαν τον αγώνα των Ελλήνων ως μια μάχη ανάμεσα στις αντίθετες δυνάμεις του συντηρητισμού και του φιλελευθερισμού. </a:t>
            </a:r>
          </a:p>
          <a:p>
            <a:pPr>
              <a:lnSpc>
                <a:spcPct val="80000"/>
              </a:lnSpc>
            </a:pPr>
            <a:r>
              <a:rPr lang="el-GR" sz="1800" smtClean="0">
                <a:latin typeface="Lucida Sans Unicode" pitchFamily="34" charset="0"/>
              </a:rPr>
              <a:t>Δεν απεικόνιζαν απλώς τα συγκεκριμένα επεισόδια του πολέμου, όπως την σφαγή στη Χίο ή την πτώση του Μεσολογγίου. Αλλά οι εικόνες από τις σφοδρές συγκρούσεις μεταξύ Ελλήνων και Τούρκων αντανακλούσαν στην ουσία τα συνθήματα και τα επιχειρήματα της Γαλλικής φιλελεύθερης ιδέας και είχαν απήχηση στις εφημερίδες, τις κοινοβουλευτικές συζητήσεις, τις πολιτιστικές εκδηλώσεις.</a:t>
            </a:r>
          </a:p>
          <a:p>
            <a:pPr>
              <a:lnSpc>
                <a:spcPct val="80000"/>
              </a:lnSpc>
            </a:pPr>
            <a:r>
              <a:rPr lang="el-GR" sz="1800" smtClean="0">
                <a:latin typeface="Lucida Sans Unicode" pitchFamily="34" charset="0"/>
              </a:rPr>
              <a:t>Η Ελληνική Επανάσταση ήταν το πρώτο μεγάλο πολιτικό γεγονός του 19ου αιώνα που δημιούργησε ένα εκτεταμένο καλλιτεχνικό ενδιαφέρον  σε όλη την Ευρώπη και ενέπνευσε τη δημιουργία μεγάλων έργων ζωγραφικής.</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6866">
                                            <p:txEl>
                                              <p:pRg st="0" end="0"/>
                                            </p:txEl>
                                          </p:spTgt>
                                        </p:tgtEl>
                                        <p:attrNameLst>
                                          <p:attrName>style.visibility</p:attrName>
                                        </p:attrNameLst>
                                      </p:cBhvr>
                                      <p:to>
                                        <p:strVal val="visible"/>
                                      </p:to>
                                    </p:set>
                                    <p:anim calcmode="lin" valueType="num">
                                      <p:cBhvr>
                                        <p:cTn id="7" dur="2000" fill="hold"/>
                                        <p:tgtEl>
                                          <p:spTgt spid="36866">
                                            <p:txEl>
                                              <p:pRg st="0" end="0"/>
                                            </p:txEl>
                                          </p:spTgt>
                                        </p:tgtEl>
                                        <p:attrNameLst>
                                          <p:attrName>ppt_w</p:attrName>
                                        </p:attrNameLst>
                                      </p:cBhvr>
                                      <p:tavLst>
                                        <p:tav tm="0">
                                          <p:val>
                                            <p:fltVal val="0"/>
                                          </p:val>
                                        </p:tav>
                                        <p:tav tm="100000">
                                          <p:val>
                                            <p:strVal val="#ppt_w"/>
                                          </p:val>
                                        </p:tav>
                                      </p:tavLst>
                                    </p:anim>
                                    <p:anim calcmode="lin" valueType="num">
                                      <p:cBhvr>
                                        <p:cTn id="8" dur="2000" fill="hold"/>
                                        <p:tgtEl>
                                          <p:spTgt spid="36866">
                                            <p:txEl>
                                              <p:pRg st="0" end="0"/>
                                            </p:txEl>
                                          </p:spTgt>
                                        </p:tgtEl>
                                        <p:attrNameLst>
                                          <p:attrName>ppt_h</p:attrName>
                                        </p:attrNameLst>
                                      </p:cBhvr>
                                      <p:tavLst>
                                        <p:tav tm="0">
                                          <p:val>
                                            <p:fltVal val="0"/>
                                          </p:val>
                                        </p:tav>
                                        <p:tav tm="100000">
                                          <p:val>
                                            <p:strVal val="#ppt_h"/>
                                          </p:val>
                                        </p:tav>
                                      </p:tavLst>
                                    </p:anim>
                                    <p:animEffect transition="in" filter="fade">
                                      <p:cBhvr>
                                        <p:cTn id="9" dur="2000"/>
                                        <p:tgtEl>
                                          <p:spTgt spid="36866">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6866">
                                            <p:txEl>
                                              <p:pRg st="1" end="1"/>
                                            </p:txEl>
                                          </p:spTgt>
                                        </p:tgtEl>
                                        <p:attrNameLst>
                                          <p:attrName>style.visibility</p:attrName>
                                        </p:attrNameLst>
                                      </p:cBhvr>
                                      <p:to>
                                        <p:strVal val="visible"/>
                                      </p:to>
                                    </p:set>
                                    <p:anim calcmode="lin" valueType="num">
                                      <p:cBhvr>
                                        <p:cTn id="14" dur="2000" fill="hold"/>
                                        <p:tgtEl>
                                          <p:spTgt spid="36866">
                                            <p:txEl>
                                              <p:pRg st="1" end="1"/>
                                            </p:txEl>
                                          </p:spTgt>
                                        </p:tgtEl>
                                        <p:attrNameLst>
                                          <p:attrName>ppt_w</p:attrName>
                                        </p:attrNameLst>
                                      </p:cBhvr>
                                      <p:tavLst>
                                        <p:tav tm="0">
                                          <p:val>
                                            <p:fltVal val="0"/>
                                          </p:val>
                                        </p:tav>
                                        <p:tav tm="100000">
                                          <p:val>
                                            <p:strVal val="#ppt_w"/>
                                          </p:val>
                                        </p:tav>
                                      </p:tavLst>
                                    </p:anim>
                                    <p:anim calcmode="lin" valueType="num">
                                      <p:cBhvr>
                                        <p:cTn id="15" dur="2000" fill="hold"/>
                                        <p:tgtEl>
                                          <p:spTgt spid="36866">
                                            <p:txEl>
                                              <p:pRg st="1" end="1"/>
                                            </p:txEl>
                                          </p:spTgt>
                                        </p:tgtEl>
                                        <p:attrNameLst>
                                          <p:attrName>ppt_h</p:attrName>
                                        </p:attrNameLst>
                                      </p:cBhvr>
                                      <p:tavLst>
                                        <p:tav tm="0">
                                          <p:val>
                                            <p:fltVal val="0"/>
                                          </p:val>
                                        </p:tav>
                                        <p:tav tm="100000">
                                          <p:val>
                                            <p:strVal val="#ppt_h"/>
                                          </p:val>
                                        </p:tav>
                                      </p:tavLst>
                                    </p:anim>
                                    <p:animEffect transition="in" filter="fade">
                                      <p:cBhvr>
                                        <p:cTn id="16" dur="2000"/>
                                        <p:tgtEl>
                                          <p:spTgt spid="36866">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36866">
                                            <p:txEl>
                                              <p:pRg st="2" end="2"/>
                                            </p:txEl>
                                          </p:spTgt>
                                        </p:tgtEl>
                                        <p:attrNameLst>
                                          <p:attrName>style.visibility</p:attrName>
                                        </p:attrNameLst>
                                      </p:cBhvr>
                                      <p:to>
                                        <p:strVal val="visible"/>
                                      </p:to>
                                    </p:set>
                                    <p:anim calcmode="lin" valueType="num">
                                      <p:cBhvr>
                                        <p:cTn id="21" dur="2000" fill="hold"/>
                                        <p:tgtEl>
                                          <p:spTgt spid="36866">
                                            <p:txEl>
                                              <p:pRg st="2" end="2"/>
                                            </p:txEl>
                                          </p:spTgt>
                                        </p:tgtEl>
                                        <p:attrNameLst>
                                          <p:attrName>ppt_w</p:attrName>
                                        </p:attrNameLst>
                                      </p:cBhvr>
                                      <p:tavLst>
                                        <p:tav tm="0">
                                          <p:val>
                                            <p:fltVal val="0"/>
                                          </p:val>
                                        </p:tav>
                                        <p:tav tm="100000">
                                          <p:val>
                                            <p:strVal val="#ppt_w"/>
                                          </p:val>
                                        </p:tav>
                                      </p:tavLst>
                                    </p:anim>
                                    <p:anim calcmode="lin" valueType="num">
                                      <p:cBhvr>
                                        <p:cTn id="22" dur="2000" fill="hold"/>
                                        <p:tgtEl>
                                          <p:spTgt spid="36866">
                                            <p:txEl>
                                              <p:pRg st="2" end="2"/>
                                            </p:txEl>
                                          </p:spTgt>
                                        </p:tgtEl>
                                        <p:attrNameLst>
                                          <p:attrName>ppt_h</p:attrName>
                                        </p:attrNameLst>
                                      </p:cBhvr>
                                      <p:tavLst>
                                        <p:tav tm="0">
                                          <p:val>
                                            <p:fltVal val="0"/>
                                          </p:val>
                                        </p:tav>
                                        <p:tav tm="100000">
                                          <p:val>
                                            <p:strVal val="#ppt_h"/>
                                          </p:val>
                                        </p:tav>
                                      </p:tavLst>
                                    </p:anim>
                                    <p:animEffect transition="in" filter="fade">
                                      <p:cBhvr>
                                        <p:cTn id="23" dur="2000"/>
                                        <p:tgtEl>
                                          <p:spTgt spid="3686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AutoShape 5" descr="Αποτέλεσμα εικόνας για οθωμανική αυτοκρατορία"/>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endParaRPr lang="el-GR"/>
          </a:p>
        </p:txBody>
      </p:sp>
      <p:pic>
        <p:nvPicPr>
          <p:cNvPr id="13314" name="Picture 9" descr="kic2g-pic1"/>
          <p:cNvPicPr>
            <a:picLocks noChangeAspect="1" noChangeArrowheads="1"/>
          </p:cNvPicPr>
          <p:nvPr/>
        </p:nvPicPr>
        <p:blipFill>
          <a:blip r:embed="rId2"/>
          <a:srcRect/>
          <a:stretch>
            <a:fillRect/>
          </a:stretch>
        </p:blipFill>
        <p:spPr bwMode="auto">
          <a:xfrm>
            <a:off x="684213" y="333375"/>
            <a:ext cx="6408737" cy="5281613"/>
          </a:xfrm>
          <a:prstGeom prst="rect">
            <a:avLst/>
          </a:prstGeom>
          <a:noFill/>
          <a:ln w="9525">
            <a:noFill/>
            <a:miter lim="800000"/>
            <a:headEnd/>
            <a:tailEnd/>
          </a:ln>
        </p:spPr>
      </p:pic>
      <p:sp>
        <p:nvSpPr>
          <p:cNvPr id="11267" name="Rectangle 10"/>
          <p:cNvSpPr>
            <a:spLocks/>
          </p:cNvSpPr>
          <p:nvPr/>
        </p:nvSpPr>
        <p:spPr bwMode="auto">
          <a:xfrm>
            <a:off x="684213" y="5589588"/>
            <a:ext cx="6335712" cy="935037"/>
          </a:xfrm>
          <a:prstGeom prst="rect">
            <a:avLst/>
          </a:prstGeom>
          <a:noFill/>
          <a:ln w="9525">
            <a:noFill/>
            <a:miter lim="800000"/>
            <a:headEnd/>
            <a:tailEnd/>
          </a:ln>
        </p:spPr>
        <p:txBody>
          <a:bodyPr anchor="ctr"/>
          <a:lstStyle/>
          <a:p>
            <a:pPr eaLnBrk="0" hangingPunct="0"/>
            <a:r>
              <a:rPr lang="el-GR" sz="1900" b="1">
                <a:solidFill>
                  <a:srgbClr val="6F27F1"/>
                </a:solidFill>
              </a:rPr>
              <a:t>Η Οθωμανική αυτοκρατορία 16</a:t>
            </a:r>
            <a:r>
              <a:rPr lang="el-GR" sz="1900" b="1" baseline="30000">
                <a:solidFill>
                  <a:srgbClr val="6F27F1"/>
                </a:solidFill>
              </a:rPr>
              <a:t>ος</a:t>
            </a:r>
            <a:r>
              <a:rPr lang="el-GR" sz="1900" b="1">
                <a:solidFill>
                  <a:srgbClr val="6F27F1"/>
                </a:solidFill>
              </a:rPr>
              <a:t> αι.</a:t>
            </a:r>
            <a:br>
              <a:rPr lang="el-GR" sz="1900" b="1">
                <a:solidFill>
                  <a:srgbClr val="6F27F1"/>
                </a:solidFill>
              </a:rPr>
            </a:br>
            <a:r>
              <a:rPr lang="el-GR" sz="1900" b="1">
                <a:solidFill>
                  <a:srgbClr val="6F27F1"/>
                </a:solidFill>
              </a:rPr>
              <a:t>Στο απόγειο της δύναμής της</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3" descr="Ary_Scheffer_1827"/>
          <p:cNvPicPr>
            <a:picLocks noChangeAspect="1" noChangeArrowheads="1"/>
          </p:cNvPicPr>
          <p:nvPr>
            <p:ph type="body" idx="4294967295"/>
          </p:nvPr>
        </p:nvPicPr>
        <p:blipFill>
          <a:blip r:embed="rId2"/>
          <a:srcRect/>
          <a:stretch>
            <a:fillRect/>
          </a:stretch>
        </p:blipFill>
        <p:spPr>
          <a:xfrm>
            <a:off x="250825" y="1341438"/>
            <a:ext cx="3611563" cy="4465637"/>
          </a:xfrm>
        </p:spPr>
      </p:pic>
      <p:pic>
        <p:nvPicPr>
          <p:cNvPr id="40962" name="Picture 3" descr="clip_image028"/>
          <p:cNvPicPr>
            <a:picLocks noChangeAspect="1" noChangeArrowheads="1"/>
          </p:cNvPicPr>
          <p:nvPr/>
        </p:nvPicPr>
        <p:blipFill>
          <a:blip r:embed="rId3"/>
          <a:srcRect/>
          <a:stretch>
            <a:fillRect/>
          </a:stretch>
        </p:blipFill>
        <p:spPr bwMode="auto">
          <a:xfrm>
            <a:off x="4716463" y="2060575"/>
            <a:ext cx="4038600" cy="3200400"/>
          </a:xfrm>
          <a:prstGeom prst="rect">
            <a:avLst/>
          </a:prstGeom>
          <a:noFill/>
          <a:ln w="9525">
            <a:noFill/>
            <a:miter lim="800000"/>
            <a:headEnd/>
            <a:tailEnd/>
          </a:ln>
        </p:spPr>
      </p:pic>
      <p:sp>
        <p:nvSpPr>
          <p:cNvPr id="35847" name="Rectangle 7"/>
          <p:cNvSpPr>
            <a:spLocks noGrp="1"/>
          </p:cNvSpPr>
          <p:nvPr>
            <p:ph type="title" idx="4294967295"/>
          </p:nvPr>
        </p:nvSpPr>
        <p:spPr bwMode="auto">
          <a:xfrm>
            <a:off x="458787" y="266700"/>
            <a:ext cx="8229601" cy="1143000"/>
          </a:xfrm>
        </p:spPr>
        <p:txBody>
          <a:bodyPr wrap="square" lIns="91440" tIns="45720" rIns="91440" bIns="45720" numCol="1" anchorCtr="0" compatLnSpc="1">
            <a:prstTxWarp prst="textNoShape">
              <a:avLst/>
            </a:prstTxWarp>
          </a:bodyPr>
          <a:lstStyle/>
          <a:p>
            <a:pPr>
              <a:defRPr/>
            </a:pPr>
            <a:r>
              <a:rPr lang="el-GR" sz="3700" b="0" smtClean="0">
                <a:effectLst/>
              </a:rPr>
              <a:t>Ary Scheffer</a:t>
            </a:r>
            <a:r>
              <a:rPr lang="el-GR" sz="3700" smtClean="0">
                <a:effectLst/>
              </a:rPr>
              <a:t> </a:t>
            </a:r>
            <a:r>
              <a:rPr lang="el-GR" sz="3700" b="0" smtClean="0">
                <a:effectLst/>
              </a:rPr>
              <a:t>1795 – 15 June 1858)</a:t>
            </a:r>
            <a:r>
              <a:rPr lang="el-GR" sz="3700" smtClean="0">
                <a:effectLst/>
              </a:rPr>
              <a:t> </a:t>
            </a:r>
          </a:p>
        </p:txBody>
      </p:sp>
      <p:sp>
        <p:nvSpPr>
          <p:cNvPr id="40964" name="Rectangle 8"/>
          <p:cNvSpPr>
            <a:spLocks noChangeArrowheads="1"/>
          </p:cNvSpPr>
          <p:nvPr/>
        </p:nvSpPr>
        <p:spPr bwMode="auto">
          <a:xfrm>
            <a:off x="5364163" y="5589588"/>
            <a:ext cx="2632075" cy="641350"/>
          </a:xfrm>
          <a:prstGeom prst="rect">
            <a:avLst/>
          </a:prstGeom>
          <a:solidFill>
            <a:srgbClr val="F9F9F9"/>
          </a:solidFill>
          <a:ln w="9525">
            <a:noFill/>
            <a:miter lim="800000"/>
            <a:headEnd/>
            <a:tailEnd/>
          </a:ln>
        </p:spPr>
        <p:txBody>
          <a:bodyPr wrap="none" anchor="ctr">
            <a:spAutoFit/>
          </a:bodyPr>
          <a:lstStyle/>
          <a:p>
            <a:r>
              <a:rPr lang="el-GR" i="1">
                <a:solidFill>
                  <a:schemeClr val="bg1"/>
                </a:solidFill>
              </a:rPr>
              <a:t>Οι Σουλιώτισσες</a:t>
            </a:r>
            <a:r>
              <a:rPr lang="el-GR">
                <a:solidFill>
                  <a:schemeClr val="bg1"/>
                </a:solidFill>
              </a:rPr>
              <a:t/>
            </a:r>
            <a:br>
              <a:rPr lang="el-GR">
                <a:solidFill>
                  <a:schemeClr val="bg1"/>
                </a:solidFill>
              </a:rPr>
            </a:br>
            <a:r>
              <a:rPr lang="el-GR">
                <a:solidFill>
                  <a:schemeClr val="bg1"/>
                </a:solidFill>
              </a:rPr>
              <a:t>από Ary Scheffer (1827 </a:t>
            </a:r>
          </a:p>
        </p:txBody>
      </p:sp>
      <p:sp>
        <p:nvSpPr>
          <p:cNvPr id="40965" name="Rectangle 9"/>
          <p:cNvSpPr>
            <a:spLocks noChangeArrowheads="1"/>
          </p:cNvSpPr>
          <p:nvPr/>
        </p:nvSpPr>
        <p:spPr bwMode="auto">
          <a:xfrm>
            <a:off x="1042988" y="5873750"/>
            <a:ext cx="3097212" cy="823913"/>
          </a:xfrm>
          <a:prstGeom prst="rect">
            <a:avLst/>
          </a:prstGeom>
          <a:solidFill>
            <a:srgbClr val="FFFFFF"/>
          </a:solidFill>
          <a:ln w="9525">
            <a:noFill/>
            <a:miter lim="800000"/>
            <a:headEnd/>
            <a:tailEnd/>
          </a:ln>
        </p:spPr>
        <p:txBody>
          <a:bodyPr lIns="0" tIns="0" rIns="0" bIns="0" anchor="ctr">
            <a:spAutoFit/>
          </a:bodyPr>
          <a:lstStyle/>
          <a:p>
            <a:pPr algn="ctr"/>
            <a:r>
              <a:rPr lang="el-GR" b="1" i="1">
                <a:solidFill>
                  <a:schemeClr val="bg1"/>
                </a:solidFill>
              </a:rPr>
              <a:t>Ary Scheffer, Greek boy defending his wounded father,</a:t>
            </a:r>
            <a:r>
              <a:rPr lang="el-GR" b="1" i="1"/>
              <a:t> 1821</a:t>
            </a:r>
            <a:r>
              <a:rPr lang="el-GR"/>
              <a:t> </a:t>
            </a:r>
          </a:p>
        </p:txBody>
      </p:sp>
    </p:spTree>
  </p:cSld>
  <p:clrMapOvr>
    <a:masterClrMapping/>
  </p:clrMapOvr>
  <p:transition spd="med">
    <p:diamon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4"/>
          <p:cNvSpPr>
            <a:spLocks noGrp="1"/>
          </p:cNvSpPr>
          <p:nvPr>
            <p:ph type="body" sz="half" idx="4294967295"/>
          </p:nvPr>
        </p:nvSpPr>
        <p:spPr>
          <a:xfrm>
            <a:off x="5105400" y="1484313"/>
            <a:ext cx="3787775" cy="1081087"/>
          </a:xfrm>
        </p:spPr>
        <p:txBody>
          <a:bodyPr/>
          <a:lstStyle/>
          <a:p>
            <a:pPr>
              <a:lnSpc>
                <a:spcPct val="80000"/>
              </a:lnSpc>
            </a:pPr>
            <a:r>
              <a:rPr lang="el-GR" sz="1600" smtClean="0">
                <a:latin typeface="Lucida Sans Unicode" pitchFamily="34" charset="0"/>
              </a:rPr>
              <a:t>Ηγετική μορφή του  Γαλλικού ρομαντισμού του 19ου αιώνα, έκανε διάφορα έργα  εμπνευσμένα από τον Ελληνικό Αγώνα, </a:t>
            </a:r>
          </a:p>
          <a:p>
            <a:pPr>
              <a:lnSpc>
                <a:spcPct val="80000"/>
              </a:lnSpc>
            </a:pPr>
            <a:endParaRPr lang="el-GR" sz="1600" smtClean="0">
              <a:latin typeface="Lucida Sans Unicode" pitchFamily="34" charset="0"/>
            </a:endParaRPr>
          </a:p>
        </p:txBody>
      </p:sp>
      <p:pic>
        <p:nvPicPr>
          <p:cNvPr id="41986" name="Picture 5" descr="clip_image027"/>
          <p:cNvPicPr>
            <a:picLocks noChangeAspect="1" noChangeArrowheads="1"/>
          </p:cNvPicPr>
          <p:nvPr/>
        </p:nvPicPr>
        <p:blipFill>
          <a:blip r:embed="rId2"/>
          <a:srcRect/>
          <a:stretch>
            <a:fillRect/>
          </a:stretch>
        </p:blipFill>
        <p:spPr bwMode="auto">
          <a:xfrm>
            <a:off x="323850" y="1412875"/>
            <a:ext cx="3887788" cy="4560888"/>
          </a:xfrm>
          <a:prstGeom prst="rect">
            <a:avLst/>
          </a:prstGeom>
          <a:noFill/>
          <a:ln w="9525">
            <a:noFill/>
            <a:miter lim="800000"/>
            <a:headEnd/>
            <a:tailEnd/>
          </a:ln>
        </p:spPr>
      </p:pic>
      <p:sp>
        <p:nvSpPr>
          <p:cNvPr id="37894" name="Rectangle 6"/>
          <p:cNvSpPr>
            <a:spLocks noGrp="1"/>
          </p:cNvSpPr>
          <p:nvPr>
            <p:ph type="title" idx="4294967295"/>
          </p:nvPr>
        </p:nvSpPr>
        <p:spPr bwMode="auto"/>
        <p:txBody>
          <a:bodyPr wrap="square" lIns="91440" tIns="45720" rIns="91440" bIns="45720" numCol="1" anchorCtr="0" compatLnSpc="1">
            <a:prstTxWarp prst="textNoShape">
              <a:avLst/>
            </a:prstTxWarp>
          </a:bodyPr>
          <a:lstStyle/>
          <a:p>
            <a:pPr>
              <a:defRPr/>
            </a:pPr>
            <a:r>
              <a:rPr lang="el-GR" sz="3300" b="0" smtClean="0">
                <a:effectLst/>
              </a:rPr>
              <a:t> </a:t>
            </a:r>
            <a:r>
              <a:rPr lang="el-GR" sz="3300" b="0" i="1" smtClean="0">
                <a:effectLst/>
              </a:rPr>
              <a:t>Ferdinand Victor Eugène Delacroix</a:t>
            </a:r>
            <a:r>
              <a:rPr lang="el-GR" sz="3300" smtClean="0">
                <a:effectLst/>
              </a:rPr>
              <a:t> </a:t>
            </a:r>
            <a:r>
              <a:rPr lang="el-GR" sz="3300" b="0" u="sng" smtClean="0">
                <a:effectLst/>
              </a:rPr>
              <a:t>1798</a:t>
            </a:r>
            <a:r>
              <a:rPr lang="el-GR" sz="3300" b="0" smtClean="0">
                <a:effectLst/>
              </a:rPr>
              <a:t> -</a:t>
            </a:r>
            <a:r>
              <a:rPr lang="el-GR" sz="3300" smtClean="0">
                <a:effectLst/>
              </a:rPr>
              <a:t> </a:t>
            </a:r>
            <a:r>
              <a:rPr lang="el-GR" sz="3300" b="0" smtClean="0">
                <a:effectLst/>
              </a:rPr>
              <a:t>13 Αυγούστου 1863</a:t>
            </a:r>
            <a:r>
              <a:rPr lang="el-GR" sz="3300" smtClean="0">
                <a:effectLst/>
              </a:rPr>
              <a:t> </a:t>
            </a:r>
          </a:p>
        </p:txBody>
      </p:sp>
      <p:sp>
        <p:nvSpPr>
          <p:cNvPr id="38916" name="Text Box 7"/>
          <p:cNvSpPr txBox="1">
            <a:spLocks noChangeArrowheads="1"/>
          </p:cNvSpPr>
          <p:nvPr/>
        </p:nvSpPr>
        <p:spPr bwMode="auto">
          <a:xfrm>
            <a:off x="447675" y="6040438"/>
            <a:ext cx="1984375" cy="366712"/>
          </a:xfrm>
          <a:prstGeom prst="rect">
            <a:avLst/>
          </a:prstGeom>
          <a:noFill/>
          <a:ln w="9525">
            <a:noFill/>
            <a:miter lim="800000"/>
            <a:headEnd/>
            <a:tailEnd/>
          </a:ln>
        </p:spPr>
        <p:txBody>
          <a:bodyPr wrap="none">
            <a:spAutoFit/>
          </a:bodyPr>
          <a:lstStyle/>
          <a:p>
            <a:r>
              <a:rPr lang="el-GR"/>
              <a:t>Η σφαγή της Χίου</a:t>
            </a:r>
          </a:p>
        </p:txBody>
      </p:sp>
      <p:sp>
        <p:nvSpPr>
          <p:cNvPr id="38917" name="Rectangle 8"/>
          <p:cNvSpPr>
            <a:spLocks noChangeArrowheads="1"/>
          </p:cNvSpPr>
          <p:nvPr/>
        </p:nvSpPr>
        <p:spPr bwMode="auto">
          <a:xfrm>
            <a:off x="5003800" y="6021388"/>
            <a:ext cx="3721100" cy="366712"/>
          </a:xfrm>
          <a:prstGeom prst="rect">
            <a:avLst/>
          </a:prstGeom>
          <a:solidFill>
            <a:srgbClr val="F9F9F9"/>
          </a:solidFill>
          <a:ln w="9525">
            <a:noFill/>
            <a:miter lim="800000"/>
            <a:headEnd/>
            <a:tailEnd/>
          </a:ln>
        </p:spPr>
        <p:txBody>
          <a:bodyPr wrap="none" anchor="ctr">
            <a:spAutoFit/>
          </a:bodyPr>
          <a:lstStyle/>
          <a:p>
            <a:r>
              <a:rPr lang="el-GR">
                <a:solidFill>
                  <a:schemeClr val="bg1"/>
                </a:solidFill>
              </a:rPr>
              <a:t>«</a:t>
            </a:r>
            <a:r>
              <a:rPr lang="el-GR" i="1">
                <a:solidFill>
                  <a:schemeClr val="bg1"/>
                </a:solidFill>
              </a:rPr>
              <a:t>Καβαλάρης Έλληνας αγωνιστής</a:t>
            </a:r>
            <a:r>
              <a:rPr lang="el-GR">
                <a:solidFill>
                  <a:schemeClr val="bg1"/>
                </a:solidFill>
              </a:rPr>
              <a:t>» </a:t>
            </a:r>
          </a:p>
        </p:txBody>
      </p:sp>
      <p:pic>
        <p:nvPicPr>
          <p:cNvPr id="41990" name="Picture 4" descr="clip_image025"/>
          <p:cNvPicPr>
            <a:picLocks noChangeAspect="1" noChangeArrowheads="1"/>
          </p:cNvPicPr>
          <p:nvPr/>
        </p:nvPicPr>
        <p:blipFill>
          <a:blip r:embed="rId3" r:link="rId4"/>
          <a:srcRect/>
          <a:stretch>
            <a:fillRect/>
          </a:stretch>
        </p:blipFill>
        <p:spPr bwMode="auto">
          <a:xfrm>
            <a:off x="4572000" y="2708275"/>
            <a:ext cx="4038600" cy="3236913"/>
          </a:xfrm>
          <a:prstGeom prst="rect">
            <a:avLst/>
          </a:prstGeom>
          <a:noFill/>
          <a:ln w="9525">
            <a:noFill/>
            <a:miter lim="800000"/>
            <a:headEnd/>
            <a:tailEnd/>
          </a:ln>
        </p:spPr>
      </p:pic>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8913">
                                            <p:txEl>
                                              <p:pRg st="0" end="0"/>
                                            </p:txEl>
                                          </p:spTgt>
                                        </p:tgtEl>
                                        <p:attrNameLst>
                                          <p:attrName>style.visibility</p:attrName>
                                        </p:attrNameLst>
                                      </p:cBhvr>
                                      <p:to>
                                        <p:strVal val="visible"/>
                                      </p:to>
                                    </p:set>
                                    <p:anim calcmode="lin" valueType="num">
                                      <p:cBhvr>
                                        <p:cTn id="7" dur="500" fill="hold"/>
                                        <p:tgtEl>
                                          <p:spTgt spid="3891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891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891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8916"/>
                                        </p:tgtEl>
                                        <p:attrNameLst>
                                          <p:attrName>style.visibility</p:attrName>
                                        </p:attrNameLst>
                                      </p:cBhvr>
                                      <p:to>
                                        <p:strVal val="visible"/>
                                      </p:to>
                                    </p:set>
                                    <p:anim calcmode="lin" valueType="num">
                                      <p:cBhvr additive="base">
                                        <p:cTn id="14" dur="500" fill="hold"/>
                                        <p:tgtEl>
                                          <p:spTgt spid="38916"/>
                                        </p:tgtEl>
                                        <p:attrNameLst>
                                          <p:attrName>ppt_x</p:attrName>
                                        </p:attrNameLst>
                                      </p:cBhvr>
                                      <p:tavLst>
                                        <p:tav tm="0">
                                          <p:val>
                                            <p:strVal val="#ppt_x"/>
                                          </p:val>
                                        </p:tav>
                                        <p:tav tm="100000">
                                          <p:val>
                                            <p:strVal val="#ppt_x"/>
                                          </p:val>
                                        </p:tav>
                                      </p:tavLst>
                                    </p:anim>
                                    <p:anim calcmode="lin" valueType="num">
                                      <p:cBhvr additive="base">
                                        <p:cTn id="15" dur="500" fill="hold"/>
                                        <p:tgtEl>
                                          <p:spTgt spid="38916"/>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38917"/>
                                        </p:tgtEl>
                                        <p:attrNameLst>
                                          <p:attrName>style.visibility</p:attrName>
                                        </p:attrNameLst>
                                      </p:cBhvr>
                                      <p:to>
                                        <p:strVal val="visible"/>
                                      </p:to>
                                    </p:set>
                                    <p:anim calcmode="lin" valueType="num">
                                      <p:cBhvr additive="base">
                                        <p:cTn id="20" dur="500" fill="hold"/>
                                        <p:tgtEl>
                                          <p:spTgt spid="38917"/>
                                        </p:tgtEl>
                                        <p:attrNameLst>
                                          <p:attrName>ppt_x</p:attrName>
                                        </p:attrNameLst>
                                      </p:cBhvr>
                                      <p:tavLst>
                                        <p:tav tm="0">
                                          <p:val>
                                            <p:strVal val="#ppt_x"/>
                                          </p:val>
                                        </p:tav>
                                        <p:tav tm="100000">
                                          <p:val>
                                            <p:strVal val="#ppt_x"/>
                                          </p:val>
                                        </p:tav>
                                      </p:tavLst>
                                    </p:anim>
                                    <p:anim calcmode="lin" valueType="num">
                                      <p:cBhvr additive="base">
                                        <p:cTn id="21" dur="500" fill="hold"/>
                                        <p:tgtEl>
                                          <p:spTgt spid="389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3" grpId="0" build="p"/>
      <p:bldP spid="38916" grpId="0"/>
      <p:bldP spid="3891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2" descr="clip_image030"/>
          <p:cNvPicPr>
            <a:picLocks noChangeAspect="1" noChangeArrowheads="1"/>
          </p:cNvPicPr>
          <p:nvPr>
            <p:ph sz="quarter" idx="4294967295"/>
          </p:nvPr>
        </p:nvPicPr>
        <p:blipFill>
          <a:blip r:embed="rId2"/>
          <a:srcRect/>
          <a:stretch>
            <a:fillRect/>
          </a:stretch>
        </p:blipFill>
        <p:spPr>
          <a:xfrm>
            <a:off x="4716463" y="4076700"/>
            <a:ext cx="2006600" cy="2187575"/>
          </a:xfrm>
        </p:spPr>
      </p:pic>
      <p:pic>
        <p:nvPicPr>
          <p:cNvPr id="43010" name="Picture 3" descr="%CE%98%CE%B5%CF%8C%CE%B4%CF%89%CF%81%CE%BF%CF%82+K%CE%BF%CE%BB%CE%BF%CE%BA%CE%BF%CF%84%CF%81%CF%8E%CE%BD%CE%B7%CF%82+-+E%CE%B8%CE%BD%CE%B9%CE%BA%CF%8C+I%CF%83%CF%84%CE%BF%CF%81%CE%B9%CE%BA%CF%8C+M%CE%BF%CF%85%CF%83%CE%B5%CE%AF%CE%BF"/>
          <p:cNvPicPr>
            <a:picLocks noChangeAspect="1" noChangeArrowheads="1"/>
          </p:cNvPicPr>
          <p:nvPr/>
        </p:nvPicPr>
        <p:blipFill>
          <a:blip r:embed="rId3"/>
          <a:srcRect/>
          <a:stretch>
            <a:fillRect/>
          </a:stretch>
        </p:blipFill>
        <p:spPr bwMode="auto">
          <a:xfrm>
            <a:off x="4643438" y="1916113"/>
            <a:ext cx="1604962" cy="2087562"/>
          </a:xfrm>
          <a:prstGeom prst="rect">
            <a:avLst/>
          </a:prstGeom>
          <a:noFill/>
          <a:ln w="9525">
            <a:noFill/>
            <a:miter lim="800000"/>
            <a:headEnd/>
            <a:tailEnd/>
          </a:ln>
        </p:spPr>
      </p:pic>
      <p:sp>
        <p:nvSpPr>
          <p:cNvPr id="55300" name="Rectangle 4"/>
          <p:cNvSpPr>
            <a:spLocks noGrp="1"/>
          </p:cNvSpPr>
          <p:nvPr>
            <p:ph type="title" idx="4294967295"/>
          </p:nvPr>
        </p:nvSpPr>
        <p:spPr bwMode="auto"/>
        <p:txBody>
          <a:bodyPr wrap="square" lIns="91440" tIns="45720" rIns="91440" bIns="45720" numCol="1" anchorCtr="0" compatLnSpc="1">
            <a:prstTxWarp prst="textNoShape">
              <a:avLst/>
            </a:prstTxWarp>
          </a:bodyPr>
          <a:lstStyle/>
          <a:p>
            <a:pPr>
              <a:defRPr/>
            </a:pPr>
            <a:r>
              <a:rPr lang="el-GR" smtClean="0">
                <a:effectLst/>
                <a:latin typeface="+mj-lt"/>
              </a:rPr>
              <a:t>Καρλ Κρατσάιζεν</a:t>
            </a:r>
          </a:p>
        </p:txBody>
      </p:sp>
      <p:sp>
        <p:nvSpPr>
          <p:cNvPr id="39940" name="Rectangle 5"/>
          <p:cNvSpPr>
            <a:spLocks noGrp="1"/>
          </p:cNvSpPr>
          <p:nvPr>
            <p:ph type="body" sz="half" idx="4294967295"/>
          </p:nvPr>
        </p:nvSpPr>
        <p:spPr>
          <a:xfrm>
            <a:off x="504825" y="1535113"/>
            <a:ext cx="4032250" cy="4468812"/>
          </a:xfrm>
        </p:spPr>
        <p:txBody>
          <a:bodyPr/>
          <a:lstStyle/>
          <a:p>
            <a:pPr>
              <a:lnSpc>
                <a:spcPct val="90000"/>
              </a:lnSpc>
            </a:pPr>
            <a:r>
              <a:rPr lang="el-GR" sz="2500" smtClean="0">
                <a:latin typeface="Lucida Sans Unicode" pitchFamily="34" charset="0"/>
              </a:rPr>
              <a:t>Ο λοχαγός και αυτοδίδακτος ζωγράφος Καρλ Κρατσάιζεν, που έλαβε ενεργά μέρος στον αγώνα, ήταν ο άνθρωπος χάρη στον οποίο γνωρίζουμε σήμερα πώς ήταν η μορφή δεκάδων αγωνιστών της εθνεγερσίας.	                                                                                        </a:t>
            </a:r>
          </a:p>
          <a:p>
            <a:pPr>
              <a:lnSpc>
                <a:spcPct val="90000"/>
              </a:lnSpc>
            </a:pPr>
            <a:endParaRPr lang="el-GR" sz="2500" smtClean="0">
              <a:latin typeface="Lucida Sans Unicode" pitchFamily="34" charset="0"/>
            </a:endParaRPr>
          </a:p>
          <a:p>
            <a:pPr>
              <a:lnSpc>
                <a:spcPct val="90000"/>
              </a:lnSpc>
            </a:pPr>
            <a:endParaRPr lang="el-GR" sz="2500" smtClean="0">
              <a:latin typeface="Lucida Sans Unicode" pitchFamily="34" charset="0"/>
            </a:endParaRPr>
          </a:p>
        </p:txBody>
      </p:sp>
      <p:sp>
        <p:nvSpPr>
          <p:cNvPr id="43013" name="Rectangle 6"/>
          <p:cNvSpPr>
            <a:spLocks noGrp="1"/>
          </p:cNvSpPr>
          <p:nvPr>
            <p:ph sz="quarter" idx="4294967295"/>
          </p:nvPr>
        </p:nvSpPr>
        <p:spPr>
          <a:xfrm>
            <a:off x="4648200" y="1481138"/>
            <a:ext cx="4038600" cy="2185987"/>
          </a:xfrm>
        </p:spPr>
        <p:txBody>
          <a:bodyPr/>
          <a:lstStyle/>
          <a:p>
            <a:r>
              <a:rPr lang="el-GR" sz="1600" smtClean="0">
                <a:latin typeface="Lucida Sans Unicode" pitchFamily="34" charset="0"/>
              </a:rPr>
              <a:t>Θόδωρος </a:t>
            </a:r>
          </a:p>
          <a:p>
            <a:pPr>
              <a:buFont typeface="Wingdings 3" pitchFamily="18" charset="2"/>
              <a:buNone/>
            </a:pPr>
            <a:r>
              <a:rPr lang="el-GR" sz="1600" smtClean="0">
                <a:latin typeface="Lucida Sans Unicode" pitchFamily="34" charset="0"/>
              </a:rPr>
              <a:t>Κολοκοτρώνης</a:t>
            </a:r>
          </a:p>
        </p:txBody>
      </p:sp>
      <p:sp>
        <p:nvSpPr>
          <p:cNvPr id="43014" name="Rectangle 7"/>
          <p:cNvSpPr>
            <a:spLocks noChangeArrowheads="1"/>
          </p:cNvSpPr>
          <p:nvPr/>
        </p:nvSpPr>
        <p:spPr bwMode="auto">
          <a:xfrm>
            <a:off x="5219700" y="5426075"/>
            <a:ext cx="2187575" cy="915988"/>
          </a:xfrm>
          <a:prstGeom prst="rect">
            <a:avLst/>
          </a:prstGeom>
          <a:noFill/>
          <a:ln w="9525">
            <a:noFill/>
            <a:miter lim="800000"/>
            <a:headEnd/>
            <a:tailEnd/>
          </a:ln>
        </p:spPr>
        <p:txBody>
          <a:bodyPr anchor="ctr">
            <a:spAutoFit/>
          </a:bodyPr>
          <a:lstStyle/>
          <a:p>
            <a:r>
              <a:rPr lang="el-GR"/>
              <a:t>Κωνσταντίνος Κανάρης                                                 </a:t>
            </a:r>
          </a:p>
        </p:txBody>
      </p:sp>
      <p:pic>
        <p:nvPicPr>
          <p:cNvPr id="43015" name="Picture 8" descr="clip_image032"/>
          <p:cNvPicPr>
            <a:picLocks noChangeAspect="1" noChangeArrowheads="1"/>
          </p:cNvPicPr>
          <p:nvPr/>
        </p:nvPicPr>
        <p:blipFill>
          <a:blip r:embed="rId4"/>
          <a:srcRect/>
          <a:stretch>
            <a:fillRect/>
          </a:stretch>
        </p:blipFill>
        <p:spPr bwMode="auto">
          <a:xfrm>
            <a:off x="7019925" y="1989138"/>
            <a:ext cx="1943100" cy="1905000"/>
          </a:xfrm>
          <a:prstGeom prst="rect">
            <a:avLst/>
          </a:prstGeom>
          <a:noFill/>
          <a:ln w="9525">
            <a:noFill/>
            <a:miter lim="800000"/>
            <a:headEnd/>
            <a:tailEnd/>
          </a:ln>
        </p:spPr>
      </p:pic>
      <p:sp>
        <p:nvSpPr>
          <p:cNvPr id="43016" name="Rectangle 9"/>
          <p:cNvSpPr>
            <a:spLocks noChangeArrowheads="1"/>
          </p:cNvSpPr>
          <p:nvPr/>
        </p:nvSpPr>
        <p:spPr bwMode="auto">
          <a:xfrm>
            <a:off x="7164388" y="1628775"/>
            <a:ext cx="1638300" cy="366713"/>
          </a:xfrm>
          <a:prstGeom prst="rect">
            <a:avLst/>
          </a:prstGeom>
          <a:noFill/>
          <a:ln w="9525">
            <a:noFill/>
            <a:miter lim="800000"/>
            <a:headEnd/>
            <a:tailEnd/>
          </a:ln>
        </p:spPr>
        <p:txBody>
          <a:bodyPr wrap="none" anchor="ctr">
            <a:spAutoFit/>
          </a:bodyPr>
          <a:lstStyle/>
          <a:p>
            <a:pPr algn="ctr"/>
            <a:r>
              <a:rPr lang="el-GR"/>
              <a:t>Μακρυγιάννης</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9940">
                                            <p:txEl>
                                              <p:pRg st="0" end="0"/>
                                            </p:txEl>
                                          </p:spTgt>
                                        </p:tgtEl>
                                        <p:attrNameLst>
                                          <p:attrName>style.visibility</p:attrName>
                                        </p:attrNameLst>
                                      </p:cBhvr>
                                      <p:to>
                                        <p:strVal val="visible"/>
                                      </p:to>
                                    </p:set>
                                    <p:anim calcmode="lin" valueType="num">
                                      <p:cBhvr>
                                        <p:cTn id="7" dur="500" fill="hold"/>
                                        <p:tgtEl>
                                          <p:spTgt spid="39940">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9940">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99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0"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type="title" idx="4294967295"/>
          </p:nvPr>
        </p:nvSpPr>
        <p:spPr bwMode="auto"/>
        <p:txBody>
          <a:bodyPr wrap="square" lIns="91440" tIns="45720" rIns="91440" bIns="45720" numCol="1" anchorCtr="0" compatLnSpc="1">
            <a:prstTxWarp prst="textNoShape">
              <a:avLst/>
            </a:prstTxWarp>
          </a:bodyPr>
          <a:lstStyle/>
          <a:p>
            <a:pPr>
              <a:defRPr/>
            </a:pPr>
            <a:r>
              <a:rPr lang="el-GR" sz="3700" smtClean="0">
                <a:effectLst/>
                <a:latin typeface="+mj-lt"/>
              </a:rPr>
              <a:t>Παναγιώτης Ζωγράφος</a:t>
            </a:r>
            <a:br>
              <a:rPr lang="el-GR" sz="3700" smtClean="0">
                <a:effectLst/>
                <a:latin typeface="+mj-lt"/>
              </a:rPr>
            </a:br>
            <a:endParaRPr lang="el-GR" sz="3700" smtClean="0">
              <a:effectLst/>
              <a:latin typeface="+mj-lt"/>
            </a:endParaRPr>
          </a:p>
        </p:txBody>
      </p:sp>
      <p:sp>
        <p:nvSpPr>
          <p:cNvPr id="40962" name="Rectangle 3"/>
          <p:cNvSpPr>
            <a:spLocks noGrp="1"/>
          </p:cNvSpPr>
          <p:nvPr>
            <p:ph type="body" sz="half" idx="4294967295"/>
          </p:nvPr>
        </p:nvSpPr>
        <p:spPr>
          <a:xfrm>
            <a:off x="457200" y="1481138"/>
            <a:ext cx="4038600" cy="4525962"/>
          </a:xfrm>
        </p:spPr>
        <p:txBody>
          <a:bodyPr/>
          <a:lstStyle/>
          <a:p>
            <a:pPr>
              <a:lnSpc>
                <a:spcPct val="80000"/>
              </a:lnSpc>
            </a:pPr>
            <a:r>
              <a:rPr lang="el-GR" sz="1800" smtClean="0">
                <a:latin typeface="Lucida Sans Unicode" pitchFamily="34" charset="0"/>
              </a:rPr>
              <a:t>Ο Παναγιώτης Ζωγράφος (κατά άλλους Δημήτρης Ζωγράφος) ήταν αγωνιστής του 1821, τον οποίο εξέλεξε ο Μακρυγιάννης αναθέτοντάς του την αναπαράσταση σημαντικών ιστορικών σκηνών. </a:t>
            </a:r>
            <a:endParaRPr lang="el-GR" sz="1800" smtClean="0"/>
          </a:p>
          <a:p>
            <a:pPr>
              <a:lnSpc>
                <a:spcPct val="80000"/>
              </a:lnSpc>
            </a:pPr>
            <a:r>
              <a:rPr lang="el-GR" sz="1800" smtClean="0">
                <a:latin typeface="Lucida Sans Unicode" pitchFamily="34" charset="0"/>
              </a:rPr>
              <a:t>Ο Μακρυγιάννης έμαθε γράμματα στα γεράματά του για να γράψει τα απομνημονεύματά του. Πίστευε όμως, ότι εκτός από τον γραπτό λόγο, χρειάζονταν και εικόνες, αφού το μεγαλύτερο μέρος των Ελλήνων ήταν αγράμματοι.</a:t>
            </a:r>
          </a:p>
        </p:txBody>
      </p:sp>
      <p:sp>
        <p:nvSpPr>
          <p:cNvPr id="44035" name="Rectangle 4"/>
          <p:cNvSpPr>
            <a:spLocks noGrp="1"/>
          </p:cNvSpPr>
          <p:nvPr>
            <p:ph type="body" sz="half" idx="4294967295"/>
          </p:nvPr>
        </p:nvSpPr>
        <p:spPr>
          <a:xfrm>
            <a:off x="4648200" y="1481138"/>
            <a:ext cx="4038600" cy="4525962"/>
          </a:xfrm>
        </p:spPr>
        <p:txBody>
          <a:bodyPr/>
          <a:lstStyle/>
          <a:p>
            <a:pPr>
              <a:lnSpc>
                <a:spcPct val="90000"/>
              </a:lnSpc>
            </a:pPr>
            <a:endParaRPr lang="el-GR" sz="1800" smtClean="0">
              <a:latin typeface="Lucida Sans Unicode" pitchFamily="34" charset="0"/>
            </a:endParaRPr>
          </a:p>
        </p:txBody>
      </p:sp>
      <p:pic>
        <p:nvPicPr>
          <p:cNvPr id="44036" name="Picture 5" descr="1280px-Zografos-Makriyannis_08"/>
          <p:cNvPicPr>
            <a:picLocks noChangeAspect="1" noChangeArrowheads="1"/>
          </p:cNvPicPr>
          <p:nvPr/>
        </p:nvPicPr>
        <p:blipFill>
          <a:blip r:embed="rId2"/>
          <a:srcRect/>
          <a:stretch>
            <a:fillRect/>
          </a:stretch>
        </p:blipFill>
        <p:spPr bwMode="auto">
          <a:xfrm>
            <a:off x="4643438" y="1052513"/>
            <a:ext cx="4103687" cy="4679950"/>
          </a:xfrm>
          <a:prstGeom prst="rect">
            <a:avLst/>
          </a:prstGeom>
          <a:noFill/>
          <a:ln w="9525">
            <a:noFill/>
            <a:miter lim="800000"/>
            <a:headEnd/>
            <a:tailEnd/>
          </a:ln>
        </p:spPr>
      </p:pic>
      <p:sp>
        <p:nvSpPr>
          <p:cNvPr id="44037" name="Rectangle 6"/>
          <p:cNvSpPr>
            <a:spLocks noChangeArrowheads="1"/>
          </p:cNvSpPr>
          <p:nvPr/>
        </p:nvSpPr>
        <p:spPr bwMode="auto">
          <a:xfrm>
            <a:off x="4787900" y="5445125"/>
            <a:ext cx="3744913" cy="1190625"/>
          </a:xfrm>
          <a:prstGeom prst="rect">
            <a:avLst/>
          </a:prstGeom>
          <a:solidFill>
            <a:srgbClr val="F9F9F9"/>
          </a:solidFill>
          <a:ln w="9525">
            <a:noFill/>
            <a:miter lim="800000"/>
            <a:headEnd/>
            <a:tailEnd/>
          </a:ln>
        </p:spPr>
        <p:txBody>
          <a:bodyPr anchor="ctr">
            <a:spAutoFit/>
          </a:bodyPr>
          <a:lstStyle/>
          <a:p>
            <a:r>
              <a:rPr lang="el-GR" i="1">
                <a:solidFill>
                  <a:schemeClr val="bg1"/>
                </a:solidFill>
              </a:rPr>
              <a:t>Πόλεμος της Τριπολιτζάς και των πέριξ αυτής χωρίων</a:t>
            </a:r>
            <a:r>
              <a:rPr lang="el-GR">
                <a:solidFill>
                  <a:schemeClr val="bg1"/>
                </a:solidFill>
              </a:rPr>
              <a:t>. Πίνακας του Παναγιώτη Ζωγράφου με την καθοδήγηση του Μακρυγιάννη. </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0962">
                                            <p:txEl>
                                              <p:pRg st="0" end="0"/>
                                            </p:txEl>
                                          </p:spTgt>
                                        </p:tgtEl>
                                        <p:attrNameLst>
                                          <p:attrName>style.visibility</p:attrName>
                                        </p:attrNameLst>
                                      </p:cBhvr>
                                      <p:to>
                                        <p:strVal val="visible"/>
                                      </p:to>
                                    </p:set>
                                    <p:anim calcmode="lin" valueType="num">
                                      <p:cBhvr>
                                        <p:cTn id="7" dur="500" fill="hold"/>
                                        <p:tgtEl>
                                          <p:spTgt spid="4096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4096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4096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40962">
                                            <p:txEl>
                                              <p:pRg st="1" end="1"/>
                                            </p:txEl>
                                          </p:spTgt>
                                        </p:tgtEl>
                                        <p:attrNameLst>
                                          <p:attrName>style.visibility</p:attrName>
                                        </p:attrNameLst>
                                      </p:cBhvr>
                                      <p:to>
                                        <p:strVal val="visible"/>
                                      </p:to>
                                    </p:set>
                                    <p:anim calcmode="lin" valueType="num">
                                      <p:cBhvr>
                                        <p:cTn id="14" dur="500" fill="hold"/>
                                        <p:tgtEl>
                                          <p:spTgt spid="40962">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40962">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4096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p:cNvSpPr>
          <p:nvPr>
            <p:ph type="title" idx="4294967295"/>
          </p:nvPr>
        </p:nvSpPr>
        <p:spPr bwMode="auto">
          <a:xfrm>
            <a:off x="488950" y="266700"/>
            <a:ext cx="8229600" cy="1143000"/>
          </a:xfrm>
        </p:spPr>
        <p:txBody>
          <a:bodyPr wrap="square" lIns="91440" tIns="45720" rIns="91440" bIns="45720" numCol="1" anchorCtr="0" compatLnSpc="1">
            <a:prstTxWarp prst="textNoShape">
              <a:avLst/>
            </a:prstTxWarp>
          </a:bodyPr>
          <a:lstStyle/>
          <a:p>
            <a:pPr>
              <a:defRPr/>
            </a:pPr>
            <a:r>
              <a:rPr lang="el-GR" smtClean="0">
                <a:effectLst/>
                <a:latin typeface="Lucida Sans Unicode" pitchFamily="34" charset="0"/>
              </a:rPr>
              <a:t>Τα δάνεια του Αγώνα</a:t>
            </a:r>
          </a:p>
        </p:txBody>
      </p:sp>
      <p:sp>
        <p:nvSpPr>
          <p:cNvPr id="45058" name="Rectangle 3"/>
          <p:cNvSpPr>
            <a:spLocks noGrp="1"/>
          </p:cNvSpPr>
          <p:nvPr>
            <p:ph type="body" idx="4294967295"/>
          </p:nvPr>
        </p:nvSpPr>
        <p:spPr/>
        <p:txBody>
          <a:bodyPr/>
          <a:lstStyle/>
          <a:p>
            <a:endParaRPr lang="el-GR" smtClean="0">
              <a:latin typeface="Lucida Sans Unicode" pitchFamily="34" charset="0"/>
            </a:endParaRPr>
          </a:p>
        </p:txBody>
      </p:sp>
      <p:pic>
        <p:nvPicPr>
          <p:cNvPr id="45059" name="Picture 5" descr="greek-indepence-loans"/>
          <p:cNvPicPr>
            <a:picLocks noChangeAspect="1" noChangeArrowheads="1"/>
          </p:cNvPicPr>
          <p:nvPr/>
        </p:nvPicPr>
        <p:blipFill>
          <a:blip r:embed="rId2"/>
          <a:srcRect/>
          <a:stretch>
            <a:fillRect/>
          </a:stretch>
        </p:blipFill>
        <p:spPr bwMode="auto">
          <a:xfrm>
            <a:off x="611188" y="1177925"/>
            <a:ext cx="7345362" cy="4691063"/>
          </a:xfrm>
          <a:prstGeom prst="rect">
            <a:avLst/>
          </a:prstGeom>
          <a:noFill/>
          <a:ln w="9525">
            <a:noFill/>
            <a:miter lim="800000"/>
            <a:headEnd/>
            <a:tailEnd/>
          </a:ln>
        </p:spPr>
      </p:pic>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94210"/>
                                        </p:tgtEl>
                                        <p:attrNameLst>
                                          <p:attrName>style.visibility</p:attrName>
                                        </p:attrNameLst>
                                      </p:cBhvr>
                                      <p:to>
                                        <p:strVal val="visible"/>
                                      </p:to>
                                    </p:set>
                                    <p:animEffect transition="in" filter="checkerboard(across)">
                                      <p:cBhvr>
                                        <p:cTn id="7" dur="500"/>
                                        <p:tgtEl>
                                          <p:spTgt spid="942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p:cNvSpPr>
          <p:nvPr>
            <p:ph type="title" idx="4294967295"/>
          </p:nvPr>
        </p:nvSpPr>
        <p:spPr bwMode="auto"/>
        <p:txBody>
          <a:bodyPr wrap="square" lIns="91440" tIns="45720" rIns="91440" bIns="45720" numCol="1" anchorCtr="0" compatLnSpc="1">
            <a:prstTxWarp prst="textNoShape">
              <a:avLst/>
            </a:prstTxWarp>
          </a:bodyPr>
          <a:lstStyle/>
          <a:p>
            <a:pPr>
              <a:defRPr/>
            </a:pPr>
            <a:r>
              <a:rPr lang="el-GR" smtClean="0">
                <a:effectLst/>
                <a:latin typeface="Lucida Sans Unicode" pitchFamily="34" charset="0"/>
              </a:rPr>
              <a:t>1</a:t>
            </a:r>
            <a:r>
              <a:rPr lang="el-GR" baseline="30000" smtClean="0">
                <a:effectLst/>
                <a:latin typeface="Lucida Sans Unicode" pitchFamily="34" charset="0"/>
              </a:rPr>
              <a:t>ο</a:t>
            </a:r>
            <a:r>
              <a:rPr lang="el-GR" smtClean="0">
                <a:effectLst/>
                <a:latin typeface="Lucida Sans Unicode" pitchFamily="34" charset="0"/>
              </a:rPr>
              <a:t> δάνειο 1824</a:t>
            </a:r>
          </a:p>
        </p:txBody>
      </p:sp>
      <p:sp>
        <p:nvSpPr>
          <p:cNvPr id="43010" name="Rectangle 3"/>
          <p:cNvSpPr>
            <a:spLocks noGrp="1"/>
          </p:cNvSpPr>
          <p:nvPr>
            <p:ph type="body" idx="4294967295"/>
          </p:nvPr>
        </p:nvSpPr>
        <p:spPr/>
        <p:txBody>
          <a:bodyPr/>
          <a:lstStyle/>
          <a:p>
            <a:pPr>
              <a:lnSpc>
                <a:spcPct val="90000"/>
              </a:lnSpc>
            </a:pPr>
            <a:r>
              <a:rPr lang="el-GR" sz="2500" smtClean="0">
                <a:latin typeface="Lucida Sans Unicode" pitchFamily="34" charset="0"/>
              </a:rPr>
              <a:t>Δάνειο </a:t>
            </a:r>
            <a:r>
              <a:rPr lang="el-GR" sz="2500" b="1" smtClean="0">
                <a:latin typeface="Lucida Sans Unicode" pitchFamily="34" charset="0"/>
              </a:rPr>
              <a:t>800.000 λιρών</a:t>
            </a:r>
            <a:r>
              <a:rPr lang="el-GR" sz="2500" smtClean="0">
                <a:latin typeface="Lucida Sans Unicode" pitchFamily="34" charset="0"/>
              </a:rPr>
              <a:t> με τον Αγγλικό οίκο Λόφναν  </a:t>
            </a:r>
          </a:p>
          <a:p>
            <a:pPr>
              <a:lnSpc>
                <a:spcPct val="90000"/>
              </a:lnSpc>
            </a:pPr>
            <a:r>
              <a:rPr lang="el-GR" sz="2500" smtClean="0">
                <a:latin typeface="Lucida Sans Unicode" pitchFamily="34" charset="0"/>
              </a:rPr>
              <a:t>Είχε τόκο 5%, προμήθεια 3%, ασφάλιστρα 1,5% και περίοδο αποπληρωμής 36 χρόνια. </a:t>
            </a:r>
          </a:p>
          <a:p>
            <a:pPr>
              <a:lnSpc>
                <a:spcPct val="90000"/>
              </a:lnSpc>
            </a:pPr>
            <a:r>
              <a:rPr lang="el-GR" sz="2500" smtClean="0">
                <a:latin typeface="Lucida Sans Unicode" pitchFamily="34" charset="0"/>
              </a:rPr>
              <a:t>Εγγύηση για την αποπληρωμή του τέθηκαν </a:t>
            </a:r>
            <a:r>
              <a:rPr lang="el-GR" sz="2500" b="1" smtClean="0">
                <a:latin typeface="Lucida Sans Unicode" pitchFamily="34" charset="0"/>
              </a:rPr>
              <a:t>τα δημόσια κτήματα και όλα τα δημόσια έσοδα</a:t>
            </a:r>
            <a:r>
              <a:rPr lang="el-GR" sz="2500" smtClean="0">
                <a:latin typeface="Lucida Sans Unicode" pitchFamily="34" charset="0"/>
              </a:rPr>
              <a:t>. </a:t>
            </a:r>
          </a:p>
          <a:p>
            <a:pPr>
              <a:lnSpc>
                <a:spcPct val="90000"/>
              </a:lnSpc>
            </a:pPr>
            <a:r>
              <a:rPr lang="el-GR" sz="2500" smtClean="0">
                <a:latin typeface="Lucida Sans Unicode" pitchFamily="34" charset="0"/>
              </a:rPr>
              <a:t>Έφθασε στην επαναστατική διοίκηση το ποσό των </a:t>
            </a:r>
            <a:r>
              <a:rPr lang="el-GR" sz="2500" b="1" smtClean="0">
                <a:latin typeface="Lucida Sans Unicode" pitchFamily="34" charset="0"/>
              </a:rPr>
              <a:t>298.000</a:t>
            </a:r>
            <a:r>
              <a:rPr lang="el-GR" sz="2500" smtClean="0">
                <a:latin typeface="Lucida Sans Unicode" pitchFamily="34" charset="0"/>
              </a:rPr>
              <a:t> λιρών: (59% του ονομαστικού 472.000 λίρες, από όπου παρακρατήθηκαν 80.000 ως προκαταβολή τόκων δύο ετών, 16.000 για χρεολύσια, 2.000 ως προμήθεια και άλλες δαπάνες).</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3010">
                                            <p:txEl>
                                              <p:pRg st="0" end="0"/>
                                            </p:txEl>
                                          </p:spTgt>
                                        </p:tgtEl>
                                        <p:attrNameLst>
                                          <p:attrName>style.visibility</p:attrName>
                                        </p:attrNameLst>
                                      </p:cBhvr>
                                      <p:to>
                                        <p:strVal val="visible"/>
                                      </p:to>
                                    </p:set>
                                    <p:anim calcmode="lin" valueType="num">
                                      <p:cBhvr>
                                        <p:cTn id="7" dur="3000" fill="hold"/>
                                        <p:tgtEl>
                                          <p:spTgt spid="43010">
                                            <p:txEl>
                                              <p:pRg st="0" end="0"/>
                                            </p:txEl>
                                          </p:spTgt>
                                        </p:tgtEl>
                                        <p:attrNameLst>
                                          <p:attrName>ppt_w</p:attrName>
                                        </p:attrNameLst>
                                      </p:cBhvr>
                                      <p:tavLst>
                                        <p:tav tm="0">
                                          <p:val>
                                            <p:fltVal val="0"/>
                                          </p:val>
                                        </p:tav>
                                        <p:tav tm="100000">
                                          <p:val>
                                            <p:strVal val="#ppt_w"/>
                                          </p:val>
                                        </p:tav>
                                      </p:tavLst>
                                    </p:anim>
                                    <p:anim calcmode="lin" valueType="num">
                                      <p:cBhvr>
                                        <p:cTn id="8" dur="3000" fill="hold"/>
                                        <p:tgtEl>
                                          <p:spTgt spid="43010">
                                            <p:txEl>
                                              <p:pRg st="0" end="0"/>
                                            </p:txEl>
                                          </p:spTgt>
                                        </p:tgtEl>
                                        <p:attrNameLst>
                                          <p:attrName>ppt_h</p:attrName>
                                        </p:attrNameLst>
                                      </p:cBhvr>
                                      <p:tavLst>
                                        <p:tav tm="0">
                                          <p:val>
                                            <p:fltVal val="0"/>
                                          </p:val>
                                        </p:tav>
                                        <p:tav tm="100000">
                                          <p:val>
                                            <p:strVal val="#ppt_h"/>
                                          </p:val>
                                        </p:tav>
                                      </p:tavLst>
                                    </p:anim>
                                    <p:animEffect transition="in" filter="fade">
                                      <p:cBhvr>
                                        <p:cTn id="9" dur="3000"/>
                                        <p:tgtEl>
                                          <p:spTgt spid="43010">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43010">
                                            <p:txEl>
                                              <p:pRg st="1" end="1"/>
                                            </p:txEl>
                                          </p:spTgt>
                                        </p:tgtEl>
                                        <p:attrNameLst>
                                          <p:attrName>style.visibility</p:attrName>
                                        </p:attrNameLst>
                                      </p:cBhvr>
                                      <p:to>
                                        <p:strVal val="visible"/>
                                      </p:to>
                                    </p:set>
                                    <p:anim calcmode="lin" valueType="num">
                                      <p:cBhvr>
                                        <p:cTn id="14" dur="3000" fill="hold"/>
                                        <p:tgtEl>
                                          <p:spTgt spid="43010">
                                            <p:txEl>
                                              <p:pRg st="1" end="1"/>
                                            </p:txEl>
                                          </p:spTgt>
                                        </p:tgtEl>
                                        <p:attrNameLst>
                                          <p:attrName>ppt_w</p:attrName>
                                        </p:attrNameLst>
                                      </p:cBhvr>
                                      <p:tavLst>
                                        <p:tav tm="0">
                                          <p:val>
                                            <p:fltVal val="0"/>
                                          </p:val>
                                        </p:tav>
                                        <p:tav tm="100000">
                                          <p:val>
                                            <p:strVal val="#ppt_w"/>
                                          </p:val>
                                        </p:tav>
                                      </p:tavLst>
                                    </p:anim>
                                    <p:anim calcmode="lin" valueType="num">
                                      <p:cBhvr>
                                        <p:cTn id="15" dur="3000" fill="hold"/>
                                        <p:tgtEl>
                                          <p:spTgt spid="43010">
                                            <p:txEl>
                                              <p:pRg st="1" end="1"/>
                                            </p:txEl>
                                          </p:spTgt>
                                        </p:tgtEl>
                                        <p:attrNameLst>
                                          <p:attrName>ppt_h</p:attrName>
                                        </p:attrNameLst>
                                      </p:cBhvr>
                                      <p:tavLst>
                                        <p:tav tm="0">
                                          <p:val>
                                            <p:fltVal val="0"/>
                                          </p:val>
                                        </p:tav>
                                        <p:tav tm="100000">
                                          <p:val>
                                            <p:strVal val="#ppt_h"/>
                                          </p:val>
                                        </p:tav>
                                      </p:tavLst>
                                    </p:anim>
                                    <p:animEffect transition="in" filter="fade">
                                      <p:cBhvr>
                                        <p:cTn id="16" dur="3000"/>
                                        <p:tgtEl>
                                          <p:spTgt spid="43010">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43010">
                                            <p:txEl>
                                              <p:pRg st="2" end="2"/>
                                            </p:txEl>
                                          </p:spTgt>
                                        </p:tgtEl>
                                        <p:attrNameLst>
                                          <p:attrName>style.visibility</p:attrName>
                                        </p:attrNameLst>
                                      </p:cBhvr>
                                      <p:to>
                                        <p:strVal val="visible"/>
                                      </p:to>
                                    </p:set>
                                    <p:anim calcmode="lin" valueType="num">
                                      <p:cBhvr>
                                        <p:cTn id="21" dur="3000" fill="hold"/>
                                        <p:tgtEl>
                                          <p:spTgt spid="43010">
                                            <p:txEl>
                                              <p:pRg st="2" end="2"/>
                                            </p:txEl>
                                          </p:spTgt>
                                        </p:tgtEl>
                                        <p:attrNameLst>
                                          <p:attrName>ppt_w</p:attrName>
                                        </p:attrNameLst>
                                      </p:cBhvr>
                                      <p:tavLst>
                                        <p:tav tm="0">
                                          <p:val>
                                            <p:fltVal val="0"/>
                                          </p:val>
                                        </p:tav>
                                        <p:tav tm="100000">
                                          <p:val>
                                            <p:strVal val="#ppt_w"/>
                                          </p:val>
                                        </p:tav>
                                      </p:tavLst>
                                    </p:anim>
                                    <p:anim calcmode="lin" valueType="num">
                                      <p:cBhvr>
                                        <p:cTn id="22" dur="3000" fill="hold"/>
                                        <p:tgtEl>
                                          <p:spTgt spid="43010">
                                            <p:txEl>
                                              <p:pRg st="2" end="2"/>
                                            </p:txEl>
                                          </p:spTgt>
                                        </p:tgtEl>
                                        <p:attrNameLst>
                                          <p:attrName>ppt_h</p:attrName>
                                        </p:attrNameLst>
                                      </p:cBhvr>
                                      <p:tavLst>
                                        <p:tav tm="0">
                                          <p:val>
                                            <p:fltVal val="0"/>
                                          </p:val>
                                        </p:tav>
                                        <p:tav tm="100000">
                                          <p:val>
                                            <p:strVal val="#ppt_h"/>
                                          </p:val>
                                        </p:tav>
                                      </p:tavLst>
                                    </p:anim>
                                    <p:animEffect transition="in" filter="fade">
                                      <p:cBhvr>
                                        <p:cTn id="23" dur="3000"/>
                                        <p:tgtEl>
                                          <p:spTgt spid="43010">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43010">
                                            <p:txEl>
                                              <p:pRg st="3" end="3"/>
                                            </p:txEl>
                                          </p:spTgt>
                                        </p:tgtEl>
                                        <p:attrNameLst>
                                          <p:attrName>style.visibility</p:attrName>
                                        </p:attrNameLst>
                                      </p:cBhvr>
                                      <p:to>
                                        <p:strVal val="visible"/>
                                      </p:to>
                                    </p:set>
                                    <p:anim calcmode="lin" valueType="num">
                                      <p:cBhvr>
                                        <p:cTn id="28" dur="3000" fill="hold"/>
                                        <p:tgtEl>
                                          <p:spTgt spid="43010">
                                            <p:txEl>
                                              <p:pRg st="3" end="3"/>
                                            </p:txEl>
                                          </p:spTgt>
                                        </p:tgtEl>
                                        <p:attrNameLst>
                                          <p:attrName>ppt_w</p:attrName>
                                        </p:attrNameLst>
                                      </p:cBhvr>
                                      <p:tavLst>
                                        <p:tav tm="0">
                                          <p:val>
                                            <p:fltVal val="0"/>
                                          </p:val>
                                        </p:tav>
                                        <p:tav tm="100000">
                                          <p:val>
                                            <p:strVal val="#ppt_w"/>
                                          </p:val>
                                        </p:tav>
                                      </p:tavLst>
                                    </p:anim>
                                    <p:anim calcmode="lin" valueType="num">
                                      <p:cBhvr>
                                        <p:cTn id="29" dur="3000" fill="hold"/>
                                        <p:tgtEl>
                                          <p:spTgt spid="43010">
                                            <p:txEl>
                                              <p:pRg st="3" end="3"/>
                                            </p:txEl>
                                          </p:spTgt>
                                        </p:tgtEl>
                                        <p:attrNameLst>
                                          <p:attrName>ppt_h</p:attrName>
                                        </p:attrNameLst>
                                      </p:cBhvr>
                                      <p:tavLst>
                                        <p:tav tm="0">
                                          <p:val>
                                            <p:fltVal val="0"/>
                                          </p:val>
                                        </p:tav>
                                        <p:tav tm="100000">
                                          <p:val>
                                            <p:strVal val="#ppt_h"/>
                                          </p:val>
                                        </p:tav>
                                      </p:tavLst>
                                    </p:anim>
                                    <p:animEffect transition="in" filter="fade">
                                      <p:cBhvr>
                                        <p:cTn id="30" dur="3000"/>
                                        <p:tgtEl>
                                          <p:spTgt spid="430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Rectangle 2"/>
          <p:cNvPicPr>
            <a:picLocks noGrp="1" noChangeArrowheads="1"/>
          </p:cNvPicPr>
          <p:nvPr>
            <p:ph type="title" idx="4294967295"/>
          </p:nvPr>
        </p:nvPicPr>
        <p:blipFill>
          <a:blip r:embed="rId2"/>
          <a:srcRect/>
          <a:stretch>
            <a:fillRect/>
          </a:stretch>
        </p:blipFill>
        <p:spPr bwMode="auto">
          <a:xfrm>
            <a:off x="323850" y="0"/>
            <a:ext cx="7937500" cy="1023938"/>
          </a:xfrm>
          <a:solidFill>
            <a:schemeClr val="accent1"/>
          </a:solidFill>
        </p:spPr>
      </p:pic>
      <p:sp>
        <p:nvSpPr>
          <p:cNvPr id="44034" name="Rectangle 3"/>
          <p:cNvSpPr>
            <a:spLocks noGrp="1"/>
          </p:cNvSpPr>
          <p:nvPr>
            <p:ph type="body" idx="4294967295"/>
          </p:nvPr>
        </p:nvSpPr>
        <p:spPr/>
        <p:txBody>
          <a:bodyPr/>
          <a:lstStyle/>
          <a:p>
            <a:pPr>
              <a:lnSpc>
                <a:spcPct val="90000"/>
              </a:lnSpc>
            </a:pPr>
            <a:r>
              <a:rPr lang="el-GR" sz="2000" smtClean="0">
                <a:solidFill>
                  <a:srgbClr val="CC0000"/>
                </a:solidFill>
                <a:latin typeface="Lucida Sans Unicode" pitchFamily="34" charset="0"/>
              </a:rPr>
              <a:t>Παρότι «ληστρικό», το δάνειο χαιρετίστηκε στην Ελλάδα ως πολιτική επιτυχία της Επανάστασης και ως έμμεση αναγνώριση του Ελληνικού Κράτους. </a:t>
            </a:r>
          </a:p>
          <a:p>
            <a:pPr>
              <a:lnSpc>
                <a:spcPct val="90000"/>
              </a:lnSpc>
            </a:pPr>
            <a:r>
              <a:rPr lang="el-GR" sz="2000" smtClean="0">
                <a:solidFill>
                  <a:srgbClr val="CC0000"/>
                </a:solidFill>
                <a:latin typeface="Lucida Sans Unicode" pitchFamily="34" charset="0"/>
              </a:rPr>
              <a:t>Πάντως, οι ελπίδες που στηρίχτηκαν πάνω του θα διαψευστούν οικτρά, καθώς θα χρησιμοποιηθεί για να κερδίσει η παράταξη Κουντουριώτη την εμφύλια διαμάχη. </a:t>
            </a:r>
          </a:p>
          <a:p>
            <a:pPr>
              <a:lnSpc>
                <a:spcPct val="90000"/>
              </a:lnSpc>
            </a:pPr>
            <a:r>
              <a:rPr lang="el-GR" sz="2000" smtClean="0">
                <a:solidFill>
                  <a:srgbClr val="CC0000"/>
                </a:solidFill>
                <a:latin typeface="Lucida Sans Unicode" pitchFamily="34" charset="0"/>
              </a:rPr>
              <a:t>Μεγάλη ευθύνη για τους δυσμενείς όρους σύναψης του δανείου είχαν και οι δύο διαπραγματευτές, ο Γιαννιώτης πολιτικός Ανδρέας Λουριώτης και ο σπετσιώτης πλοιοκτήτης Ιωάννης Ορλάνδος, οι οποίοι σπατάλησαν μεγάλα ποσά στο Λονδίνο, ζώντας πολυτελώς, σε αντίθεση με τους αγωνιστές, που πολεμούσαν με μεγάλες στερήσεις. </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9728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53" presetClass="entr" presetSubtype="0" fill="hold" grpId="0" nodeType="clickEffect">
                                  <p:stCondLst>
                                    <p:cond delay="0"/>
                                  </p:stCondLst>
                                  <p:childTnLst>
                                    <p:set>
                                      <p:cBhvr>
                                        <p:cTn id="10" dur="1" fill="hold">
                                          <p:stCondLst>
                                            <p:cond delay="0"/>
                                          </p:stCondLst>
                                        </p:cTn>
                                        <p:tgtEl>
                                          <p:spTgt spid="44034">
                                            <p:txEl>
                                              <p:pRg st="0" end="0"/>
                                            </p:txEl>
                                          </p:spTgt>
                                        </p:tgtEl>
                                        <p:attrNameLst>
                                          <p:attrName>style.visibility</p:attrName>
                                        </p:attrNameLst>
                                      </p:cBhvr>
                                      <p:to>
                                        <p:strVal val="visible"/>
                                      </p:to>
                                    </p:set>
                                    <p:anim calcmode="lin" valueType="num">
                                      <p:cBhvr>
                                        <p:cTn id="11" dur="3000" fill="hold"/>
                                        <p:tgtEl>
                                          <p:spTgt spid="44034">
                                            <p:txEl>
                                              <p:pRg st="0" end="0"/>
                                            </p:txEl>
                                          </p:spTgt>
                                        </p:tgtEl>
                                        <p:attrNameLst>
                                          <p:attrName>ppt_w</p:attrName>
                                        </p:attrNameLst>
                                      </p:cBhvr>
                                      <p:tavLst>
                                        <p:tav tm="0">
                                          <p:val>
                                            <p:fltVal val="0"/>
                                          </p:val>
                                        </p:tav>
                                        <p:tav tm="100000">
                                          <p:val>
                                            <p:strVal val="#ppt_w"/>
                                          </p:val>
                                        </p:tav>
                                      </p:tavLst>
                                    </p:anim>
                                    <p:anim calcmode="lin" valueType="num">
                                      <p:cBhvr>
                                        <p:cTn id="12" dur="3000" fill="hold"/>
                                        <p:tgtEl>
                                          <p:spTgt spid="44034">
                                            <p:txEl>
                                              <p:pRg st="0" end="0"/>
                                            </p:txEl>
                                          </p:spTgt>
                                        </p:tgtEl>
                                        <p:attrNameLst>
                                          <p:attrName>ppt_h</p:attrName>
                                        </p:attrNameLst>
                                      </p:cBhvr>
                                      <p:tavLst>
                                        <p:tav tm="0">
                                          <p:val>
                                            <p:fltVal val="0"/>
                                          </p:val>
                                        </p:tav>
                                        <p:tav tm="100000">
                                          <p:val>
                                            <p:strVal val="#ppt_h"/>
                                          </p:val>
                                        </p:tav>
                                      </p:tavLst>
                                    </p:anim>
                                    <p:animEffect transition="in" filter="fade">
                                      <p:cBhvr>
                                        <p:cTn id="13" dur="3000"/>
                                        <p:tgtEl>
                                          <p:spTgt spid="44034">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0" fill="hold" grpId="0" nodeType="clickEffect">
                                  <p:stCondLst>
                                    <p:cond delay="0"/>
                                  </p:stCondLst>
                                  <p:childTnLst>
                                    <p:set>
                                      <p:cBhvr>
                                        <p:cTn id="17" dur="1" fill="hold">
                                          <p:stCondLst>
                                            <p:cond delay="0"/>
                                          </p:stCondLst>
                                        </p:cTn>
                                        <p:tgtEl>
                                          <p:spTgt spid="44034">
                                            <p:txEl>
                                              <p:pRg st="1" end="1"/>
                                            </p:txEl>
                                          </p:spTgt>
                                        </p:tgtEl>
                                        <p:attrNameLst>
                                          <p:attrName>style.visibility</p:attrName>
                                        </p:attrNameLst>
                                      </p:cBhvr>
                                      <p:to>
                                        <p:strVal val="visible"/>
                                      </p:to>
                                    </p:set>
                                    <p:anim calcmode="lin" valueType="num">
                                      <p:cBhvr>
                                        <p:cTn id="18" dur="3000" fill="hold"/>
                                        <p:tgtEl>
                                          <p:spTgt spid="44034">
                                            <p:txEl>
                                              <p:pRg st="1" end="1"/>
                                            </p:txEl>
                                          </p:spTgt>
                                        </p:tgtEl>
                                        <p:attrNameLst>
                                          <p:attrName>ppt_w</p:attrName>
                                        </p:attrNameLst>
                                      </p:cBhvr>
                                      <p:tavLst>
                                        <p:tav tm="0">
                                          <p:val>
                                            <p:fltVal val="0"/>
                                          </p:val>
                                        </p:tav>
                                        <p:tav tm="100000">
                                          <p:val>
                                            <p:strVal val="#ppt_w"/>
                                          </p:val>
                                        </p:tav>
                                      </p:tavLst>
                                    </p:anim>
                                    <p:anim calcmode="lin" valueType="num">
                                      <p:cBhvr>
                                        <p:cTn id="19" dur="3000" fill="hold"/>
                                        <p:tgtEl>
                                          <p:spTgt spid="44034">
                                            <p:txEl>
                                              <p:pRg st="1" end="1"/>
                                            </p:txEl>
                                          </p:spTgt>
                                        </p:tgtEl>
                                        <p:attrNameLst>
                                          <p:attrName>ppt_h</p:attrName>
                                        </p:attrNameLst>
                                      </p:cBhvr>
                                      <p:tavLst>
                                        <p:tav tm="0">
                                          <p:val>
                                            <p:fltVal val="0"/>
                                          </p:val>
                                        </p:tav>
                                        <p:tav tm="100000">
                                          <p:val>
                                            <p:strVal val="#ppt_h"/>
                                          </p:val>
                                        </p:tav>
                                      </p:tavLst>
                                    </p:anim>
                                    <p:animEffect transition="in" filter="fade">
                                      <p:cBhvr>
                                        <p:cTn id="20" dur="3000"/>
                                        <p:tgtEl>
                                          <p:spTgt spid="44034">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0" fill="hold" grpId="0" nodeType="clickEffect">
                                  <p:stCondLst>
                                    <p:cond delay="0"/>
                                  </p:stCondLst>
                                  <p:childTnLst>
                                    <p:set>
                                      <p:cBhvr>
                                        <p:cTn id="24" dur="1" fill="hold">
                                          <p:stCondLst>
                                            <p:cond delay="0"/>
                                          </p:stCondLst>
                                        </p:cTn>
                                        <p:tgtEl>
                                          <p:spTgt spid="44034">
                                            <p:txEl>
                                              <p:pRg st="2" end="2"/>
                                            </p:txEl>
                                          </p:spTgt>
                                        </p:tgtEl>
                                        <p:attrNameLst>
                                          <p:attrName>style.visibility</p:attrName>
                                        </p:attrNameLst>
                                      </p:cBhvr>
                                      <p:to>
                                        <p:strVal val="visible"/>
                                      </p:to>
                                    </p:set>
                                    <p:anim calcmode="lin" valueType="num">
                                      <p:cBhvr>
                                        <p:cTn id="25" dur="3000" fill="hold"/>
                                        <p:tgtEl>
                                          <p:spTgt spid="44034">
                                            <p:txEl>
                                              <p:pRg st="2" end="2"/>
                                            </p:txEl>
                                          </p:spTgt>
                                        </p:tgtEl>
                                        <p:attrNameLst>
                                          <p:attrName>ppt_w</p:attrName>
                                        </p:attrNameLst>
                                      </p:cBhvr>
                                      <p:tavLst>
                                        <p:tav tm="0">
                                          <p:val>
                                            <p:fltVal val="0"/>
                                          </p:val>
                                        </p:tav>
                                        <p:tav tm="100000">
                                          <p:val>
                                            <p:strVal val="#ppt_w"/>
                                          </p:val>
                                        </p:tav>
                                      </p:tavLst>
                                    </p:anim>
                                    <p:anim calcmode="lin" valueType="num">
                                      <p:cBhvr>
                                        <p:cTn id="26" dur="3000" fill="hold"/>
                                        <p:tgtEl>
                                          <p:spTgt spid="44034">
                                            <p:txEl>
                                              <p:pRg st="2" end="2"/>
                                            </p:txEl>
                                          </p:spTgt>
                                        </p:tgtEl>
                                        <p:attrNameLst>
                                          <p:attrName>ppt_h</p:attrName>
                                        </p:attrNameLst>
                                      </p:cBhvr>
                                      <p:tavLst>
                                        <p:tav tm="0">
                                          <p:val>
                                            <p:fltVal val="0"/>
                                          </p:val>
                                        </p:tav>
                                        <p:tav tm="100000">
                                          <p:val>
                                            <p:strVal val="#ppt_h"/>
                                          </p:val>
                                        </p:tav>
                                      </p:tavLst>
                                    </p:anim>
                                    <p:animEffect transition="in" filter="fade">
                                      <p:cBhvr>
                                        <p:cTn id="27" dur="3000"/>
                                        <p:tgtEl>
                                          <p:spTgt spid="4403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4"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4"/>
          <p:cNvSpPr>
            <a:spLocks noGrp="1"/>
          </p:cNvSpPr>
          <p:nvPr>
            <p:ph type="title" idx="4294967295"/>
          </p:nvPr>
        </p:nvSpPr>
        <p:spPr bwMode="auto">
          <a:xfrm>
            <a:off x="490537" y="265112"/>
            <a:ext cx="8229600" cy="1143000"/>
          </a:xfrm>
        </p:spPr>
        <p:txBody>
          <a:bodyPr wrap="square" lIns="91440" tIns="45720" rIns="91440" bIns="45720" numCol="1" anchorCtr="0" compatLnSpc="1">
            <a:prstTxWarp prst="textNoShape">
              <a:avLst/>
            </a:prstTxWarp>
          </a:bodyPr>
          <a:lstStyle/>
          <a:p>
            <a:pPr>
              <a:defRPr/>
            </a:pPr>
            <a:r>
              <a:rPr lang="el-GR" smtClean="0">
                <a:effectLst/>
              </a:rPr>
              <a:t>2</a:t>
            </a:r>
            <a:r>
              <a:rPr lang="el-GR" baseline="30000" smtClean="0">
                <a:effectLst/>
              </a:rPr>
              <a:t>ο</a:t>
            </a:r>
            <a:r>
              <a:rPr lang="el-GR" smtClean="0">
                <a:effectLst/>
              </a:rPr>
              <a:t> δάνειο 1825</a:t>
            </a:r>
          </a:p>
        </p:txBody>
      </p:sp>
      <p:sp>
        <p:nvSpPr>
          <p:cNvPr id="45058" name="Rectangle 3"/>
          <p:cNvSpPr>
            <a:spLocks noGrp="1"/>
          </p:cNvSpPr>
          <p:nvPr>
            <p:ph type="body" idx="4294967295"/>
          </p:nvPr>
        </p:nvSpPr>
        <p:spPr>
          <a:xfrm>
            <a:off x="0" y="1481138"/>
            <a:ext cx="8229600" cy="4525962"/>
          </a:xfrm>
        </p:spPr>
        <p:txBody>
          <a:bodyPr/>
          <a:lstStyle/>
          <a:p>
            <a:r>
              <a:rPr lang="el-GR" sz="2400" smtClean="0">
                <a:latin typeface="Lucida Sans Unicode" pitchFamily="34" charset="0"/>
              </a:rPr>
              <a:t>Το ανέλαβε ο τραπεζιτικός οίκος των αδελφών Ρικάρδο με ονομαστικό κεφάλαιο 2.000.000 λιρών (26 Ιανουαρίου 1825). </a:t>
            </a:r>
          </a:p>
          <a:p>
            <a:r>
              <a:rPr lang="el-GR" sz="2400" smtClean="0">
                <a:latin typeface="Lucida Sans Unicode" pitchFamily="34" charset="0"/>
              </a:rPr>
              <a:t>Το καθαρό ποσό περιορίστηκε στις 816.000 λίρες, αφού το παραχωρούμενο δάνειο είχε οριστεί στο 55% του ονομαστικού (1.100.000) και από αυτό παρακρατήθηκαν 284.000 λίρες για προκαταβολή τόκων δύο ετών, χρεολύσια, προμήθεια και άλλες δαπάνες. </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5058">
                                            <p:txEl>
                                              <p:pRg st="0" end="0"/>
                                            </p:txEl>
                                          </p:spTgt>
                                        </p:tgtEl>
                                        <p:attrNameLst>
                                          <p:attrName>style.visibility</p:attrName>
                                        </p:attrNameLst>
                                      </p:cBhvr>
                                      <p:to>
                                        <p:strVal val="visible"/>
                                      </p:to>
                                    </p:set>
                                    <p:anim calcmode="lin" valueType="num">
                                      <p:cBhvr>
                                        <p:cTn id="7" dur="3000" fill="hold"/>
                                        <p:tgtEl>
                                          <p:spTgt spid="45058">
                                            <p:txEl>
                                              <p:pRg st="0" end="0"/>
                                            </p:txEl>
                                          </p:spTgt>
                                        </p:tgtEl>
                                        <p:attrNameLst>
                                          <p:attrName>ppt_w</p:attrName>
                                        </p:attrNameLst>
                                      </p:cBhvr>
                                      <p:tavLst>
                                        <p:tav tm="0">
                                          <p:val>
                                            <p:fltVal val="0"/>
                                          </p:val>
                                        </p:tav>
                                        <p:tav tm="100000">
                                          <p:val>
                                            <p:strVal val="#ppt_w"/>
                                          </p:val>
                                        </p:tav>
                                      </p:tavLst>
                                    </p:anim>
                                    <p:anim calcmode="lin" valueType="num">
                                      <p:cBhvr>
                                        <p:cTn id="8" dur="3000" fill="hold"/>
                                        <p:tgtEl>
                                          <p:spTgt spid="45058">
                                            <p:txEl>
                                              <p:pRg st="0" end="0"/>
                                            </p:txEl>
                                          </p:spTgt>
                                        </p:tgtEl>
                                        <p:attrNameLst>
                                          <p:attrName>ppt_h</p:attrName>
                                        </p:attrNameLst>
                                      </p:cBhvr>
                                      <p:tavLst>
                                        <p:tav tm="0">
                                          <p:val>
                                            <p:fltVal val="0"/>
                                          </p:val>
                                        </p:tav>
                                        <p:tav tm="100000">
                                          <p:val>
                                            <p:strVal val="#ppt_h"/>
                                          </p:val>
                                        </p:tav>
                                      </p:tavLst>
                                    </p:anim>
                                    <p:animEffect transition="in" filter="fade">
                                      <p:cBhvr>
                                        <p:cTn id="9" dur="3000"/>
                                        <p:tgtEl>
                                          <p:spTgt spid="45058">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45058">
                                            <p:txEl>
                                              <p:pRg st="1" end="1"/>
                                            </p:txEl>
                                          </p:spTgt>
                                        </p:tgtEl>
                                        <p:attrNameLst>
                                          <p:attrName>style.visibility</p:attrName>
                                        </p:attrNameLst>
                                      </p:cBhvr>
                                      <p:to>
                                        <p:strVal val="visible"/>
                                      </p:to>
                                    </p:set>
                                    <p:anim calcmode="lin" valueType="num">
                                      <p:cBhvr>
                                        <p:cTn id="14" dur="3000" fill="hold"/>
                                        <p:tgtEl>
                                          <p:spTgt spid="45058">
                                            <p:txEl>
                                              <p:pRg st="1" end="1"/>
                                            </p:txEl>
                                          </p:spTgt>
                                        </p:tgtEl>
                                        <p:attrNameLst>
                                          <p:attrName>ppt_w</p:attrName>
                                        </p:attrNameLst>
                                      </p:cBhvr>
                                      <p:tavLst>
                                        <p:tav tm="0">
                                          <p:val>
                                            <p:fltVal val="0"/>
                                          </p:val>
                                        </p:tav>
                                        <p:tav tm="100000">
                                          <p:val>
                                            <p:strVal val="#ppt_w"/>
                                          </p:val>
                                        </p:tav>
                                      </p:tavLst>
                                    </p:anim>
                                    <p:anim calcmode="lin" valueType="num">
                                      <p:cBhvr>
                                        <p:cTn id="15" dur="3000" fill="hold"/>
                                        <p:tgtEl>
                                          <p:spTgt spid="45058">
                                            <p:txEl>
                                              <p:pRg st="1" end="1"/>
                                            </p:txEl>
                                          </p:spTgt>
                                        </p:tgtEl>
                                        <p:attrNameLst>
                                          <p:attrName>ppt_h</p:attrName>
                                        </p:attrNameLst>
                                      </p:cBhvr>
                                      <p:tavLst>
                                        <p:tav tm="0">
                                          <p:val>
                                            <p:fltVal val="0"/>
                                          </p:val>
                                        </p:tav>
                                        <p:tav tm="100000">
                                          <p:val>
                                            <p:strVal val="#ppt_h"/>
                                          </p:val>
                                        </p:tav>
                                      </p:tavLst>
                                    </p:anim>
                                    <p:animEffect transition="in" filter="fade">
                                      <p:cBhvr>
                                        <p:cTn id="16" dur="3000"/>
                                        <p:tgtEl>
                                          <p:spTgt spid="4505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Rectangle 2"/>
          <p:cNvPicPr>
            <a:picLocks noGrp="1" noChangeArrowheads="1"/>
          </p:cNvPicPr>
          <p:nvPr>
            <p:ph type="title" idx="4294967295"/>
          </p:nvPr>
        </p:nvPicPr>
        <p:blipFill>
          <a:blip r:embed="rId2"/>
          <a:srcRect/>
          <a:stretch>
            <a:fillRect/>
          </a:stretch>
        </p:blipFill>
        <p:spPr bwMode="auto">
          <a:xfrm>
            <a:off x="468313" y="188913"/>
            <a:ext cx="7734300" cy="1143000"/>
          </a:xfrm>
          <a:solidFill>
            <a:schemeClr val="accent1"/>
          </a:solidFill>
          <a:ln>
            <a:solidFill>
              <a:srgbClr val="660033"/>
            </a:solidFill>
            <a:miter lim="800000"/>
            <a:headEnd/>
            <a:tailEnd/>
          </a:ln>
        </p:spPr>
      </p:pic>
      <p:sp>
        <p:nvSpPr>
          <p:cNvPr id="46082" name="Rectangle 3"/>
          <p:cNvSpPr>
            <a:spLocks noGrp="1"/>
          </p:cNvSpPr>
          <p:nvPr>
            <p:ph type="body" idx="4294967295"/>
          </p:nvPr>
        </p:nvSpPr>
        <p:spPr>
          <a:xfrm>
            <a:off x="0" y="1412875"/>
            <a:ext cx="8229600" cy="4525963"/>
          </a:xfrm>
        </p:spPr>
        <p:txBody>
          <a:bodyPr/>
          <a:lstStyle/>
          <a:p>
            <a:pPr>
              <a:lnSpc>
                <a:spcPct val="90000"/>
              </a:lnSpc>
            </a:pPr>
            <a:r>
              <a:rPr lang="el-GR" sz="2000" smtClean="0">
                <a:solidFill>
                  <a:srgbClr val="CC0000"/>
                </a:solidFill>
                <a:latin typeface="Lucida Sans Unicode" pitchFamily="34" charset="0"/>
              </a:rPr>
              <a:t>Από το δάνειο διατέθηκαν: </a:t>
            </a:r>
          </a:p>
          <a:p>
            <a:pPr>
              <a:lnSpc>
                <a:spcPct val="90000"/>
              </a:lnSpc>
            </a:pPr>
            <a:r>
              <a:rPr lang="el-GR" sz="2000" smtClean="0">
                <a:solidFill>
                  <a:srgbClr val="CC0000"/>
                </a:solidFill>
                <a:latin typeface="Lucida Sans Unicode" pitchFamily="34" charset="0"/>
              </a:rPr>
              <a:t>212.000 λίρες για την αναχρηματοδότηση του πρώτου δανείου, </a:t>
            </a:r>
          </a:p>
          <a:p>
            <a:pPr>
              <a:lnSpc>
                <a:spcPct val="90000"/>
              </a:lnSpc>
            </a:pPr>
            <a:r>
              <a:rPr lang="el-GR" sz="2000" smtClean="0">
                <a:solidFill>
                  <a:srgbClr val="CC0000"/>
                </a:solidFill>
                <a:latin typeface="Lucida Sans Unicode" pitchFamily="34" charset="0"/>
              </a:rPr>
              <a:t>77.000 για την αγορά όπλων και πυροβόλων, από τα οποία λίγα έφθασαν στην Ελλάδα, </a:t>
            </a:r>
          </a:p>
          <a:p>
            <a:pPr>
              <a:lnSpc>
                <a:spcPct val="90000"/>
              </a:lnSpc>
            </a:pPr>
            <a:r>
              <a:rPr lang="el-GR" sz="2000" smtClean="0">
                <a:solidFill>
                  <a:srgbClr val="CC0000"/>
                </a:solidFill>
                <a:latin typeface="Lucida Sans Unicode" pitchFamily="34" charset="0"/>
              </a:rPr>
              <a:t>160.000 για την παραγγελία 6 ατμοκίνητων πλοίων, από τα οποία μόνο τρία έφθασαν στην Ελλάδα («Καρτερία», «Επιχείρηση», «Ερμής») και 155.000 για τη ναυπήγηση δύο φρεγατών σε ναυπηγεία της Νέας Υόρκης, από τις οποίες μόνο η μία («Ελλάς») ήλθε στην Ελλάδα, ενώ η δεύτερη πουλήθηκε για να χρηματοδοτηθεί η πρώτη. </a:t>
            </a:r>
          </a:p>
          <a:p>
            <a:pPr>
              <a:lnSpc>
                <a:spcPct val="90000"/>
              </a:lnSpc>
            </a:pPr>
            <a:r>
              <a:rPr lang="el-GR" sz="2000" smtClean="0">
                <a:solidFill>
                  <a:srgbClr val="CC0000"/>
                </a:solidFill>
                <a:latin typeface="Lucida Sans Unicode" pitchFamily="34" charset="0"/>
              </a:rPr>
              <a:t>Τελικά, στην Ελλάδα έφθασε μόνο το ποσό των 232.558 στερλινών, δηλαδή λιγότερο από εκείνο που έλαβε κατά το πρώτο δάνειο, αν και το δεύτερο είχε συναφθεί σε υπερδιπλάσιο ύψος</a:t>
            </a:r>
            <a:r>
              <a:rPr lang="el-GR" sz="2000" smtClean="0">
                <a:latin typeface="Lucida Sans Unicode" pitchFamily="34" charset="0"/>
              </a:rPr>
              <a:t> </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99330"/>
                                        </p:tgtEl>
                                        <p:attrNameLst>
                                          <p:attrName>style.visibility</p:attrName>
                                        </p:attrNameLst>
                                      </p:cBhvr>
                                      <p:to>
                                        <p:strVal val="visible"/>
                                      </p:to>
                                    </p:set>
                                    <p:animEffect transition="in" filter="checkerboard(across)">
                                      <p:cBhvr>
                                        <p:cTn id="7" dur="500"/>
                                        <p:tgtEl>
                                          <p:spTgt spid="99330"/>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46082">
                                            <p:txEl>
                                              <p:pRg st="0" end="0"/>
                                            </p:txEl>
                                          </p:spTgt>
                                        </p:tgtEl>
                                        <p:attrNameLst>
                                          <p:attrName>style.visibility</p:attrName>
                                        </p:attrNameLst>
                                      </p:cBhvr>
                                      <p:to>
                                        <p:strVal val="visible"/>
                                      </p:to>
                                    </p:set>
                                    <p:anim calcmode="lin" valueType="num">
                                      <p:cBhvr>
                                        <p:cTn id="12" dur="3000" fill="hold"/>
                                        <p:tgtEl>
                                          <p:spTgt spid="46082">
                                            <p:txEl>
                                              <p:pRg st="0" end="0"/>
                                            </p:txEl>
                                          </p:spTgt>
                                        </p:tgtEl>
                                        <p:attrNameLst>
                                          <p:attrName>ppt_w</p:attrName>
                                        </p:attrNameLst>
                                      </p:cBhvr>
                                      <p:tavLst>
                                        <p:tav tm="0">
                                          <p:val>
                                            <p:fltVal val="0"/>
                                          </p:val>
                                        </p:tav>
                                        <p:tav tm="100000">
                                          <p:val>
                                            <p:strVal val="#ppt_w"/>
                                          </p:val>
                                        </p:tav>
                                      </p:tavLst>
                                    </p:anim>
                                    <p:anim calcmode="lin" valueType="num">
                                      <p:cBhvr>
                                        <p:cTn id="13" dur="3000" fill="hold"/>
                                        <p:tgtEl>
                                          <p:spTgt spid="46082">
                                            <p:txEl>
                                              <p:pRg st="0" end="0"/>
                                            </p:txEl>
                                          </p:spTgt>
                                        </p:tgtEl>
                                        <p:attrNameLst>
                                          <p:attrName>ppt_h</p:attrName>
                                        </p:attrNameLst>
                                      </p:cBhvr>
                                      <p:tavLst>
                                        <p:tav tm="0">
                                          <p:val>
                                            <p:fltVal val="0"/>
                                          </p:val>
                                        </p:tav>
                                        <p:tav tm="100000">
                                          <p:val>
                                            <p:strVal val="#ppt_h"/>
                                          </p:val>
                                        </p:tav>
                                      </p:tavLst>
                                    </p:anim>
                                    <p:animEffect transition="in" filter="fade">
                                      <p:cBhvr>
                                        <p:cTn id="14" dur="3000"/>
                                        <p:tgtEl>
                                          <p:spTgt spid="46082">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46082">
                                            <p:txEl>
                                              <p:pRg st="1" end="1"/>
                                            </p:txEl>
                                          </p:spTgt>
                                        </p:tgtEl>
                                        <p:attrNameLst>
                                          <p:attrName>style.visibility</p:attrName>
                                        </p:attrNameLst>
                                      </p:cBhvr>
                                      <p:to>
                                        <p:strVal val="visible"/>
                                      </p:to>
                                    </p:set>
                                    <p:anim calcmode="lin" valueType="num">
                                      <p:cBhvr>
                                        <p:cTn id="19" dur="3000" fill="hold"/>
                                        <p:tgtEl>
                                          <p:spTgt spid="46082">
                                            <p:txEl>
                                              <p:pRg st="1" end="1"/>
                                            </p:txEl>
                                          </p:spTgt>
                                        </p:tgtEl>
                                        <p:attrNameLst>
                                          <p:attrName>ppt_w</p:attrName>
                                        </p:attrNameLst>
                                      </p:cBhvr>
                                      <p:tavLst>
                                        <p:tav tm="0">
                                          <p:val>
                                            <p:fltVal val="0"/>
                                          </p:val>
                                        </p:tav>
                                        <p:tav tm="100000">
                                          <p:val>
                                            <p:strVal val="#ppt_w"/>
                                          </p:val>
                                        </p:tav>
                                      </p:tavLst>
                                    </p:anim>
                                    <p:anim calcmode="lin" valueType="num">
                                      <p:cBhvr>
                                        <p:cTn id="20" dur="3000" fill="hold"/>
                                        <p:tgtEl>
                                          <p:spTgt spid="46082">
                                            <p:txEl>
                                              <p:pRg st="1" end="1"/>
                                            </p:txEl>
                                          </p:spTgt>
                                        </p:tgtEl>
                                        <p:attrNameLst>
                                          <p:attrName>ppt_h</p:attrName>
                                        </p:attrNameLst>
                                      </p:cBhvr>
                                      <p:tavLst>
                                        <p:tav tm="0">
                                          <p:val>
                                            <p:fltVal val="0"/>
                                          </p:val>
                                        </p:tav>
                                        <p:tav tm="100000">
                                          <p:val>
                                            <p:strVal val="#ppt_h"/>
                                          </p:val>
                                        </p:tav>
                                      </p:tavLst>
                                    </p:anim>
                                    <p:animEffect transition="in" filter="fade">
                                      <p:cBhvr>
                                        <p:cTn id="21" dur="3000"/>
                                        <p:tgtEl>
                                          <p:spTgt spid="46082">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0" fill="hold" grpId="0" nodeType="clickEffect">
                                  <p:stCondLst>
                                    <p:cond delay="0"/>
                                  </p:stCondLst>
                                  <p:childTnLst>
                                    <p:set>
                                      <p:cBhvr>
                                        <p:cTn id="25" dur="1" fill="hold">
                                          <p:stCondLst>
                                            <p:cond delay="0"/>
                                          </p:stCondLst>
                                        </p:cTn>
                                        <p:tgtEl>
                                          <p:spTgt spid="46082">
                                            <p:txEl>
                                              <p:pRg st="2" end="2"/>
                                            </p:txEl>
                                          </p:spTgt>
                                        </p:tgtEl>
                                        <p:attrNameLst>
                                          <p:attrName>style.visibility</p:attrName>
                                        </p:attrNameLst>
                                      </p:cBhvr>
                                      <p:to>
                                        <p:strVal val="visible"/>
                                      </p:to>
                                    </p:set>
                                    <p:anim calcmode="lin" valueType="num">
                                      <p:cBhvr>
                                        <p:cTn id="26" dur="3000" fill="hold"/>
                                        <p:tgtEl>
                                          <p:spTgt spid="46082">
                                            <p:txEl>
                                              <p:pRg st="2" end="2"/>
                                            </p:txEl>
                                          </p:spTgt>
                                        </p:tgtEl>
                                        <p:attrNameLst>
                                          <p:attrName>ppt_w</p:attrName>
                                        </p:attrNameLst>
                                      </p:cBhvr>
                                      <p:tavLst>
                                        <p:tav tm="0">
                                          <p:val>
                                            <p:fltVal val="0"/>
                                          </p:val>
                                        </p:tav>
                                        <p:tav tm="100000">
                                          <p:val>
                                            <p:strVal val="#ppt_w"/>
                                          </p:val>
                                        </p:tav>
                                      </p:tavLst>
                                    </p:anim>
                                    <p:anim calcmode="lin" valueType="num">
                                      <p:cBhvr>
                                        <p:cTn id="27" dur="3000" fill="hold"/>
                                        <p:tgtEl>
                                          <p:spTgt spid="46082">
                                            <p:txEl>
                                              <p:pRg st="2" end="2"/>
                                            </p:txEl>
                                          </p:spTgt>
                                        </p:tgtEl>
                                        <p:attrNameLst>
                                          <p:attrName>ppt_h</p:attrName>
                                        </p:attrNameLst>
                                      </p:cBhvr>
                                      <p:tavLst>
                                        <p:tav tm="0">
                                          <p:val>
                                            <p:fltVal val="0"/>
                                          </p:val>
                                        </p:tav>
                                        <p:tav tm="100000">
                                          <p:val>
                                            <p:strVal val="#ppt_h"/>
                                          </p:val>
                                        </p:tav>
                                      </p:tavLst>
                                    </p:anim>
                                    <p:animEffect transition="in" filter="fade">
                                      <p:cBhvr>
                                        <p:cTn id="28" dur="3000"/>
                                        <p:tgtEl>
                                          <p:spTgt spid="46082">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0" fill="hold" grpId="0" nodeType="clickEffect">
                                  <p:stCondLst>
                                    <p:cond delay="0"/>
                                  </p:stCondLst>
                                  <p:childTnLst>
                                    <p:set>
                                      <p:cBhvr>
                                        <p:cTn id="32" dur="1" fill="hold">
                                          <p:stCondLst>
                                            <p:cond delay="0"/>
                                          </p:stCondLst>
                                        </p:cTn>
                                        <p:tgtEl>
                                          <p:spTgt spid="46082">
                                            <p:txEl>
                                              <p:pRg st="3" end="3"/>
                                            </p:txEl>
                                          </p:spTgt>
                                        </p:tgtEl>
                                        <p:attrNameLst>
                                          <p:attrName>style.visibility</p:attrName>
                                        </p:attrNameLst>
                                      </p:cBhvr>
                                      <p:to>
                                        <p:strVal val="visible"/>
                                      </p:to>
                                    </p:set>
                                    <p:anim calcmode="lin" valueType="num">
                                      <p:cBhvr>
                                        <p:cTn id="33" dur="3000" fill="hold"/>
                                        <p:tgtEl>
                                          <p:spTgt spid="46082">
                                            <p:txEl>
                                              <p:pRg st="3" end="3"/>
                                            </p:txEl>
                                          </p:spTgt>
                                        </p:tgtEl>
                                        <p:attrNameLst>
                                          <p:attrName>ppt_w</p:attrName>
                                        </p:attrNameLst>
                                      </p:cBhvr>
                                      <p:tavLst>
                                        <p:tav tm="0">
                                          <p:val>
                                            <p:fltVal val="0"/>
                                          </p:val>
                                        </p:tav>
                                        <p:tav tm="100000">
                                          <p:val>
                                            <p:strVal val="#ppt_w"/>
                                          </p:val>
                                        </p:tav>
                                      </p:tavLst>
                                    </p:anim>
                                    <p:anim calcmode="lin" valueType="num">
                                      <p:cBhvr>
                                        <p:cTn id="34" dur="3000" fill="hold"/>
                                        <p:tgtEl>
                                          <p:spTgt spid="46082">
                                            <p:txEl>
                                              <p:pRg st="3" end="3"/>
                                            </p:txEl>
                                          </p:spTgt>
                                        </p:tgtEl>
                                        <p:attrNameLst>
                                          <p:attrName>ppt_h</p:attrName>
                                        </p:attrNameLst>
                                      </p:cBhvr>
                                      <p:tavLst>
                                        <p:tav tm="0">
                                          <p:val>
                                            <p:fltVal val="0"/>
                                          </p:val>
                                        </p:tav>
                                        <p:tav tm="100000">
                                          <p:val>
                                            <p:strVal val="#ppt_h"/>
                                          </p:val>
                                        </p:tav>
                                      </p:tavLst>
                                    </p:anim>
                                    <p:animEffect transition="in" filter="fade">
                                      <p:cBhvr>
                                        <p:cTn id="35" dur="3000"/>
                                        <p:tgtEl>
                                          <p:spTgt spid="46082">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0" fill="hold" grpId="0" nodeType="clickEffect">
                                  <p:stCondLst>
                                    <p:cond delay="0"/>
                                  </p:stCondLst>
                                  <p:childTnLst>
                                    <p:set>
                                      <p:cBhvr>
                                        <p:cTn id="39" dur="1" fill="hold">
                                          <p:stCondLst>
                                            <p:cond delay="0"/>
                                          </p:stCondLst>
                                        </p:cTn>
                                        <p:tgtEl>
                                          <p:spTgt spid="46082">
                                            <p:txEl>
                                              <p:pRg st="4" end="4"/>
                                            </p:txEl>
                                          </p:spTgt>
                                        </p:tgtEl>
                                        <p:attrNameLst>
                                          <p:attrName>style.visibility</p:attrName>
                                        </p:attrNameLst>
                                      </p:cBhvr>
                                      <p:to>
                                        <p:strVal val="visible"/>
                                      </p:to>
                                    </p:set>
                                    <p:anim calcmode="lin" valueType="num">
                                      <p:cBhvr>
                                        <p:cTn id="40" dur="3000" fill="hold"/>
                                        <p:tgtEl>
                                          <p:spTgt spid="46082">
                                            <p:txEl>
                                              <p:pRg st="4" end="4"/>
                                            </p:txEl>
                                          </p:spTgt>
                                        </p:tgtEl>
                                        <p:attrNameLst>
                                          <p:attrName>ppt_w</p:attrName>
                                        </p:attrNameLst>
                                      </p:cBhvr>
                                      <p:tavLst>
                                        <p:tav tm="0">
                                          <p:val>
                                            <p:fltVal val="0"/>
                                          </p:val>
                                        </p:tav>
                                        <p:tav tm="100000">
                                          <p:val>
                                            <p:strVal val="#ppt_w"/>
                                          </p:val>
                                        </p:tav>
                                      </p:tavLst>
                                    </p:anim>
                                    <p:anim calcmode="lin" valueType="num">
                                      <p:cBhvr>
                                        <p:cTn id="41" dur="3000" fill="hold"/>
                                        <p:tgtEl>
                                          <p:spTgt spid="46082">
                                            <p:txEl>
                                              <p:pRg st="4" end="4"/>
                                            </p:txEl>
                                          </p:spTgt>
                                        </p:tgtEl>
                                        <p:attrNameLst>
                                          <p:attrName>ppt_h</p:attrName>
                                        </p:attrNameLst>
                                      </p:cBhvr>
                                      <p:tavLst>
                                        <p:tav tm="0">
                                          <p:val>
                                            <p:fltVal val="0"/>
                                          </p:val>
                                        </p:tav>
                                        <p:tav tm="100000">
                                          <p:val>
                                            <p:strVal val="#ppt_h"/>
                                          </p:val>
                                        </p:tav>
                                      </p:tavLst>
                                    </p:anim>
                                    <p:animEffect transition="in" filter="fade">
                                      <p:cBhvr>
                                        <p:cTn id="42" dur="3000"/>
                                        <p:tgtEl>
                                          <p:spTgt spid="4608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3"/>
          <p:cNvSpPr>
            <a:spLocks noGrp="1"/>
          </p:cNvSpPr>
          <p:nvPr>
            <p:ph type="body" idx="4294967295"/>
          </p:nvPr>
        </p:nvSpPr>
        <p:spPr>
          <a:xfrm>
            <a:off x="0" y="1481138"/>
            <a:ext cx="8229600" cy="4525962"/>
          </a:xfrm>
        </p:spPr>
        <p:txBody>
          <a:bodyPr/>
          <a:lstStyle/>
          <a:p>
            <a:pPr algn="ctr">
              <a:buFont typeface="Wingdings 3" pitchFamily="18" charset="2"/>
              <a:buNone/>
              <a:defRPr/>
            </a:pPr>
            <a:r>
              <a:rPr lang="el-GR" sz="3600" b="1" smtClean="0">
                <a:solidFill>
                  <a:srgbClr val="FF0000"/>
                </a:solidFill>
                <a:effectLst>
                  <a:outerShdw blurRad="38100" dist="38100" dir="2700000" algn="tl">
                    <a:srgbClr val="C0C0C0"/>
                  </a:outerShdw>
                </a:effectLst>
              </a:rPr>
              <a:t>Και λευτερωθήκαμεν από τους Τούρκους και σκλαβωθήκαμεν εις ανθρώπους κακορίζικους, όπου ήταν η ακαθαρσία της Ευρώπης. </a:t>
            </a:r>
          </a:p>
          <a:p>
            <a:pPr algn="ctr">
              <a:buFont typeface="Wingdings 3" pitchFamily="18" charset="2"/>
              <a:buNone/>
              <a:defRPr/>
            </a:pPr>
            <a:endParaRPr lang="el-GR" sz="3600" b="1" smtClean="0">
              <a:solidFill>
                <a:srgbClr val="FF0000"/>
              </a:solidFill>
              <a:effectLst>
                <a:outerShdw blurRad="38100" dist="38100" dir="2700000" algn="tl">
                  <a:srgbClr val="C0C0C0"/>
                </a:outerShdw>
              </a:effectLst>
            </a:endParaRPr>
          </a:p>
          <a:p>
            <a:pPr algn="ctr">
              <a:buFont typeface="Wingdings 3" pitchFamily="18" charset="2"/>
              <a:buNone/>
              <a:defRPr/>
            </a:pPr>
            <a:r>
              <a:rPr lang="el-GR" sz="2800" b="1" smtClean="0">
                <a:solidFill>
                  <a:srgbClr val="FF0000"/>
                </a:solidFill>
                <a:effectLst>
                  <a:outerShdw blurRad="38100" dist="38100" dir="2700000" algn="tl">
                    <a:srgbClr val="C0C0C0"/>
                  </a:outerShdw>
                </a:effectLst>
              </a:rPr>
              <a:t>Γιάννης Μακρυγιάννης, 1794-1864,</a:t>
            </a:r>
          </a:p>
          <a:p>
            <a:pPr algn="ctr">
              <a:buFont typeface="Wingdings 3" pitchFamily="18" charset="2"/>
              <a:buNone/>
              <a:defRPr/>
            </a:pPr>
            <a:r>
              <a:rPr lang="el-GR" sz="2800" b="1" smtClean="0">
                <a:solidFill>
                  <a:srgbClr val="FF0000"/>
                </a:solidFill>
                <a:effectLst>
                  <a:outerShdw blurRad="38100" dist="38100" dir="2700000" algn="tl">
                    <a:srgbClr val="C0C0C0"/>
                  </a:outerShdw>
                </a:effectLst>
              </a:rPr>
              <a:t> Αγωνιστής του ’21</a:t>
            </a:r>
            <a:endParaRPr lang="el-GR" sz="3600" b="1" smtClean="0">
              <a:solidFill>
                <a:srgbClr val="FF0000"/>
              </a:solidFill>
              <a:effectLst>
                <a:outerShdw blurRad="38100" dist="38100" dir="2700000" algn="tl">
                  <a:srgbClr val="C0C0C0"/>
                </a:outerShdw>
              </a:effectLst>
            </a:endParaRPr>
          </a:p>
        </p:txBody>
      </p:sp>
    </p:spTree>
  </p:cSld>
  <p:clrMapOvr>
    <a:masterClrMapping/>
  </p:clrMapOvr>
  <p:transition spd="med">
    <p:diamon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3" name="Rectangle 5"/>
          <p:cNvSpPr>
            <a:spLocks noGrp="1"/>
          </p:cNvSpPr>
          <p:nvPr>
            <p:ph type="title" idx="4294967295"/>
          </p:nvPr>
        </p:nvSpPr>
        <p:spPr bwMode="auto">
          <a:xfrm>
            <a:off x="794434" y="304582"/>
            <a:ext cx="7605256" cy="742083"/>
          </a:xfrm>
        </p:spPr>
        <p:txBody>
          <a:bodyPr wrap="square" lIns="91440" tIns="45720" rIns="91440" bIns="45720" numCol="1" anchorCtr="0" compatLnSpc="1">
            <a:prstTxWarp prst="textNoShape">
              <a:avLst/>
            </a:prstTxWarp>
          </a:bodyPr>
          <a:lstStyle/>
          <a:p>
            <a:pPr>
              <a:defRPr/>
            </a:pPr>
            <a:r>
              <a:rPr lang="el-GR" sz="2100" smtClean="0">
                <a:effectLst/>
                <a:latin typeface="Lucida Sans Unicode" pitchFamily="34" charset="0"/>
              </a:rPr>
              <a:t>Απόπειρες εξέγερσης των υπόδουλων Ελλήνων κατά των Τούρκων</a:t>
            </a:r>
          </a:p>
        </p:txBody>
      </p:sp>
      <p:sp>
        <p:nvSpPr>
          <p:cNvPr id="2" name="Content Placeholder 1"/>
          <p:cNvSpPr>
            <a:spLocks noGrp="1"/>
          </p:cNvSpPr>
          <p:nvPr>
            <p:ph idx="4294967295"/>
          </p:nvPr>
        </p:nvSpPr>
        <p:spPr>
          <a:xfrm>
            <a:off x="2195513" y="1125538"/>
            <a:ext cx="6778625" cy="5300662"/>
          </a:xfrm>
        </p:spPr>
        <p:txBody>
          <a:bodyPr>
            <a:normAutofit fontScale="25000" lnSpcReduction="20000"/>
          </a:bodyPr>
          <a:lstStyle/>
          <a:p>
            <a:pPr marL="365760" indent="-256032" eaLnBrk="1" fontAlgn="auto" hangingPunct="1">
              <a:spcAft>
                <a:spcPts val="0"/>
              </a:spcAft>
              <a:buFont typeface="Wingdings 3"/>
              <a:buChar char=""/>
              <a:defRPr/>
            </a:pPr>
            <a:r>
              <a:rPr lang="el-GR" sz="7400" dirty="0" smtClean="0">
                <a:latin typeface="Arial" pitchFamily="34" charset="0"/>
                <a:cs typeface="Arial" pitchFamily="34" charset="0"/>
              </a:rPr>
              <a:t>Το 1463 επαναστατούν οι Μανιάτες υπό τον Μιχαὴλ Ράλλην και οι Αρκάδες υπὸ τὸν Πέτρο Μπούα. </a:t>
            </a:r>
          </a:p>
          <a:p>
            <a:pPr marL="365760" indent="-256032" eaLnBrk="1" fontAlgn="auto" hangingPunct="1">
              <a:spcAft>
                <a:spcPts val="0"/>
              </a:spcAft>
              <a:buFont typeface="Wingdings 3"/>
              <a:buChar char=""/>
              <a:defRPr/>
            </a:pPr>
            <a:r>
              <a:rPr lang="el-GR" sz="7400" dirty="0" smtClean="0">
                <a:latin typeface="Arial" pitchFamily="34" charset="0"/>
                <a:cs typeface="Arial" pitchFamily="34" charset="0"/>
              </a:rPr>
              <a:t>Το 1479 επαναστατεί  στην Μάνη. </a:t>
            </a:r>
          </a:p>
          <a:p>
            <a:pPr marL="365760" indent="-256032" eaLnBrk="1" fontAlgn="auto" hangingPunct="1">
              <a:spcAft>
                <a:spcPts val="0"/>
              </a:spcAft>
              <a:buFont typeface="Wingdings 3"/>
              <a:buChar char=""/>
              <a:defRPr/>
            </a:pPr>
            <a:r>
              <a:rPr lang="el-GR" sz="7400" dirty="0" smtClean="0">
                <a:latin typeface="Arial" pitchFamily="34" charset="0"/>
                <a:cs typeface="Arial" pitchFamily="34" charset="0"/>
              </a:rPr>
              <a:t>Το 1495, όταν ο Λάλλος βασιλιάς Κάρολος ο Η΄ κατέλαβε την Νεάπολι της Ιταλίας, η Μακεδονία εξεγείρεται.</a:t>
            </a:r>
          </a:p>
          <a:p>
            <a:pPr marL="365760" indent="-256032" eaLnBrk="1" fontAlgn="auto" hangingPunct="1">
              <a:spcAft>
                <a:spcPts val="0"/>
              </a:spcAft>
              <a:buFont typeface="Wingdings 3"/>
              <a:buChar char=""/>
              <a:defRPr/>
            </a:pPr>
            <a:r>
              <a:rPr lang="el-GR" sz="7400" dirty="0" smtClean="0">
                <a:latin typeface="Arial" pitchFamily="34" charset="0"/>
                <a:cs typeface="Arial" pitchFamily="34" charset="0"/>
              </a:rPr>
              <a:t> Το 1499 οι Έλληνες εξεγείρονται και πάλι, αλλὰ οι Ενετοὶ και πάλι τους εγκαταλείπουν στα χέρια των τούρκων.</a:t>
            </a:r>
          </a:p>
          <a:p>
            <a:pPr marL="365760" indent="-256032" eaLnBrk="1" fontAlgn="auto" hangingPunct="1">
              <a:spcAft>
                <a:spcPts val="0"/>
              </a:spcAft>
              <a:buFont typeface="Wingdings 3"/>
              <a:buChar char=""/>
              <a:defRPr/>
            </a:pPr>
            <a:r>
              <a:rPr lang="el-GR" sz="7400" dirty="0" smtClean="0">
                <a:latin typeface="Arial" pitchFamily="34" charset="0"/>
                <a:cs typeface="Arial" pitchFamily="34" charset="0"/>
              </a:rPr>
              <a:t>Νέα εξέγερση σημειώνεται κατὰ τὸν Β΄Ενετικό πόλεμο (1537-1540).</a:t>
            </a:r>
          </a:p>
          <a:p>
            <a:pPr marL="365760" indent="-256032" eaLnBrk="1" fontAlgn="auto" hangingPunct="1">
              <a:spcAft>
                <a:spcPts val="0"/>
              </a:spcAft>
              <a:buFont typeface="Wingdings 3"/>
              <a:buChar char=""/>
              <a:defRPr/>
            </a:pPr>
            <a:r>
              <a:rPr lang="el-GR" sz="7400" dirty="0" smtClean="0">
                <a:latin typeface="Arial" pitchFamily="34" charset="0"/>
                <a:cs typeface="Arial" pitchFamily="34" charset="0"/>
              </a:rPr>
              <a:t>Το 1566 οι Χιμαριώτες τρέπουν σε φυγὴ οκτὼ χιλιάδες Τούρκους </a:t>
            </a:r>
          </a:p>
          <a:p>
            <a:pPr marL="365760" indent="-256032" eaLnBrk="1" fontAlgn="auto" hangingPunct="1">
              <a:spcAft>
                <a:spcPts val="0"/>
              </a:spcAft>
              <a:buFont typeface="Wingdings 3"/>
              <a:buChar char=""/>
              <a:defRPr/>
            </a:pPr>
            <a:r>
              <a:rPr lang="el-GR" sz="7400" dirty="0" smtClean="0">
                <a:latin typeface="Arial" pitchFamily="34" charset="0"/>
                <a:cs typeface="Arial" pitchFamily="34" charset="0"/>
              </a:rPr>
              <a:t>Το 1578  στην Κύπρο εξερράγη το πρώτο επαναστατικὸ κίνημα κατὰ των Τούρκων. </a:t>
            </a:r>
          </a:p>
          <a:p>
            <a:pPr marL="365760" indent="-256032" eaLnBrk="1" fontAlgn="auto" hangingPunct="1">
              <a:spcAft>
                <a:spcPts val="0"/>
              </a:spcAft>
              <a:buFont typeface="Wingdings 3"/>
              <a:buChar char=""/>
              <a:defRPr/>
            </a:pPr>
            <a:r>
              <a:rPr lang="el-GR" sz="7400" dirty="0" smtClean="0">
                <a:latin typeface="Arial" pitchFamily="34" charset="0"/>
                <a:cs typeface="Arial" pitchFamily="34" charset="0"/>
              </a:rPr>
              <a:t>Το 1710 κατόπιν της εξέγερσης του Μπίτουλα η χώρα υφίσταται τα πάνδεινα. </a:t>
            </a:r>
          </a:p>
          <a:p>
            <a:pPr marL="365760" indent="-256032" eaLnBrk="1" fontAlgn="auto" hangingPunct="1">
              <a:spcAft>
                <a:spcPts val="0"/>
              </a:spcAft>
              <a:buFont typeface="Wingdings 3"/>
              <a:buChar char=""/>
              <a:defRPr/>
            </a:pPr>
            <a:r>
              <a:rPr lang="el-GR" sz="7400" dirty="0" smtClean="0">
                <a:latin typeface="Arial" pitchFamily="34" charset="0"/>
                <a:cs typeface="Arial" pitchFamily="34" charset="0"/>
              </a:rPr>
              <a:t>Το 1749 νέα ἐξέγερση των ορεσιβίων.</a:t>
            </a:r>
          </a:p>
          <a:p>
            <a:pPr marL="365760" indent="-256032" eaLnBrk="1" fontAlgn="auto" hangingPunct="1">
              <a:spcAft>
                <a:spcPts val="0"/>
              </a:spcAft>
              <a:buFont typeface="Wingdings 3"/>
              <a:buChar char=""/>
              <a:defRPr/>
            </a:pPr>
            <a:r>
              <a:rPr lang="el-GR" sz="7400" dirty="0" smtClean="0">
                <a:latin typeface="Arial" pitchFamily="34" charset="0"/>
                <a:cs typeface="Arial" pitchFamily="34" charset="0"/>
              </a:rPr>
              <a:t>Η κυριότερη εξέγερση ήταν τα Ορλωφικά, η αποτυχημένη επανάσταση  των ορθοδόξων χριστιανών των Βαλκανίων κατά της οθωμανικής αυτοκρατορίας το 1770.</a:t>
            </a:r>
            <a:endParaRPr lang="el-GR" sz="6000" dirty="0" smtClean="0">
              <a:latin typeface="+mn-lt"/>
            </a:endParaRPr>
          </a:p>
        </p:txBody>
      </p:sp>
      <p:pic>
        <p:nvPicPr>
          <p:cNvPr id="14339" name="Picture 5" descr="250px-Chios_aivaz"/>
          <p:cNvPicPr>
            <a:picLocks noChangeAspect="1" noChangeArrowheads="1"/>
          </p:cNvPicPr>
          <p:nvPr/>
        </p:nvPicPr>
        <p:blipFill>
          <a:blip r:embed="rId2"/>
          <a:srcRect/>
          <a:stretch>
            <a:fillRect/>
          </a:stretch>
        </p:blipFill>
        <p:spPr bwMode="auto">
          <a:xfrm>
            <a:off x="0" y="981075"/>
            <a:ext cx="2381250" cy="2533650"/>
          </a:xfrm>
          <a:prstGeom prst="rect">
            <a:avLst/>
          </a:prstGeom>
          <a:noFill/>
          <a:ln w="9525">
            <a:noFill/>
            <a:miter lim="800000"/>
            <a:headEnd/>
            <a:tailEnd/>
          </a:ln>
        </p:spPr>
      </p:pic>
      <p:sp>
        <p:nvSpPr>
          <p:cNvPr id="14340" name="Rectangle 7"/>
          <p:cNvSpPr>
            <a:spLocks noChangeArrowheads="1"/>
          </p:cNvSpPr>
          <p:nvPr/>
        </p:nvSpPr>
        <p:spPr bwMode="auto">
          <a:xfrm>
            <a:off x="468313" y="3500438"/>
            <a:ext cx="1727200" cy="2339975"/>
          </a:xfrm>
          <a:prstGeom prst="rect">
            <a:avLst/>
          </a:prstGeom>
          <a:noFill/>
          <a:ln w="9525">
            <a:noFill/>
            <a:miter lim="800000"/>
            <a:headEnd/>
            <a:tailEnd/>
          </a:ln>
        </p:spPr>
        <p:txBody>
          <a:bodyPr>
            <a:spAutoFit/>
          </a:bodyPr>
          <a:lstStyle/>
          <a:p>
            <a:pPr eaLnBrk="0" hangingPunct="0">
              <a:spcBef>
                <a:spcPts val="400"/>
              </a:spcBef>
              <a:buClr>
                <a:schemeClr val="accent1"/>
              </a:buClr>
              <a:buSzPct val="68000"/>
              <a:buFont typeface="Wingdings 3" pitchFamily="18" charset="2"/>
              <a:buNone/>
            </a:pPr>
            <a:r>
              <a:rPr lang="el-GR" i="1">
                <a:solidFill>
                  <a:srgbClr val="6F27F1"/>
                </a:solidFill>
              </a:rPr>
              <a:t>Η Μάχη της Χίου</a:t>
            </a:r>
            <a:r>
              <a:rPr lang="el-GR">
                <a:solidFill>
                  <a:srgbClr val="6F27F1"/>
                </a:solidFill>
              </a:rPr>
              <a:t>, έργο του Ιβάν Αϊβαζόφσκι</a:t>
            </a:r>
          </a:p>
          <a:p>
            <a:pPr eaLnBrk="0" hangingPunct="0">
              <a:spcBef>
                <a:spcPts val="400"/>
              </a:spcBef>
              <a:buClr>
                <a:schemeClr val="accent1"/>
              </a:buClr>
              <a:buSzPct val="68000"/>
              <a:buFont typeface="Wingdings 3" pitchFamily="18" charset="2"/>
              <a:buNone/>
            </a:pPr>
            <a:r>
              <a:rPr lang="el-GR">
                <a:solidFill>
                  <a:srgbClr val="6F27F1"/>
                </a:solidFill>
              </a:rPr>
              <a:t>1848. Η μάχη έλαβε χώρα στις 24 Ιουνίου 1770.</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1000" fill="hold"/>
                                        <p:tgtEl>
                                          <p:spTgt spid="2">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9" dur="1000"/>
                                        <p:tgtEl>
                                          <p:spTgt spid="2">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 calcmode="lin" valueType="num">
                                      <p:cBhvr>
                                        <p:cTn id="14" dur="1000" fill="hold"/>
                                        <p:tgtEl>
                                          <p:spTgt spid="2">
                                            <p:txEl>
                                              <p:pRg st="1" end="1"/>
                                            </p:txEl>
                                          </p:spTgt>
                                        </p:tgtEl>
                                        <p:attrNameLst>
                                          <p:attrName>ppt_w</p:attrName>
                                        </p:attrNameLst>
                                      </p:cBhvr>
                                      <p:tavLst>
                                        <p:tav tm="0">
                                          <p:val>
                                            <p:fltVal val="0"/>
                                          </p:val>
                                        </p:tav>
                                        <p:tav tm="100000">
                                          <p:val>
                                            <p:strVal val="#ppt_w"/>
                                          </p:val>
                                        </p:tav>
                                      </p:tavLst>
                                    </p:anim>
                                    <p:anim calcmode="lin" valueType="num">
                                      <p:cBhvr>
                                        <p:cTn id="15" dur="10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16" dur="1000"/>
                                        <p:tgtEl>
                                          <p:spTgt spid="2">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 calcmode="lin" valueType="num">
                                      <p:cBhvr>
                                        <p:cTn id="21" dur="1000" fill="hold"/>
                                        <p:tgtEl>
                                          <p:spTgt spid="2">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23" dur="1000"/>
                                        <p:tgtEl>
                                          <p:spTgt spid="2">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 calcmode="lin" valueType="num">
                                      <p:cBhvr>
                                        <p:cTn id="28" dur="1000" fill="hold"/>
                                        <p:tgtEl>
                                          <p:spTgt spid="2">
                                            <p:txEl>
                                              <p:pRg st="3" end="3"/>
                                            </p:txEl>
                                          </p:spTgt>
                                        </p:tgtEl>
                                        <p:attrNameLst>
                                          <p:attrName>ppt_w</p:attrName>
                                        </p:attrNameLst>
                                      </p:cBhvr>
                                      <p:tavLst>
                                        <p:tav tm="0">
                                          <p:val>
                                            <p:fltVal val="0"/>
                                          </p:val>
                                        </p:tav>
                                        <p:tav tm="100000">
                                          <p:val>
                                            <p:strVal val="#ppt_w"/>
                                          </p:val>
                                        </p:tav>
                                      </p:tavLst>
                                    </p:anim>
                                    <p:anim calcmode="lin" valueType="num">
                                      <p:cBhvr>
                                        <p:cTn id="29" dur="1000" fill="hold"/>
                                        <p:tgtEl>
                                          <p:spTgt spid="2">
                                            <p:txEl>
                                              <p:pRg st="3" end="3"/>
                                            </p:txEl>
                                          </p:spTgt>
                                        </p:tgtEl>
                                        <p:attrNameLst>
                                          <p:attrName>ppt_h</p:attrName>
                                        </p:attrNameLst>
                                      </p:cBhvr>
                                      <p:tavLst>
                                        <p:tav tm="0">
                                          <p:val>
                                            <p:fltVal val="0"/>
                                          </p:val>
                                        </p:tav>
                                        <p:tav tm="100000">
                                          <p:val>
                                            <p:strVal val="#ppt_h"/>
                                          </p:val>
                                        </p:tav>
                                      </p:tavLst>
                                    </p:anim>
                                    <p:animEffect transition="in" filter="fade">
                                      <p:cBhvr>
                                        <p:cTn id="30" dur="1000"/>
                                        <p:tgtEl>
                                          <p:spTgt spid="2">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 calcmode="lin" valueType="num">
                                      <p:cBhvr>
                                        <p:cTn id="35" dur="1000" fill="hold"/>
                                        <p:tgtEl>
                                          <p:spTgt spid="2">
                                            <p:txEl>
                                              <p:pRg st="4" end="4"/>
                                            </p:txEl>
                                          </p:spTgt>
                                        </p:tgtEl>
                                        <p:attrNameLst>
                                          <p:attrName>ppt_w</p:attrName>
                                        </p:attrNameLst>
                                      </p:cBhvr>
                                      <p:tavLst>
                                        <p:tav tm="0">
                                          <p:val>
                                            <p:fltVal val="0"/>
                                          </p:val>
                                        </p:tav>
                                        <p:tav tm="100000">
                                          <p:val>
                                            <p:strVal val="#ppt_w"/>
                                          </p:val>
                                        </p:tav>
                                      </p:tavLst>
                                    </p:anim>
                                    <p:anim calcmode="lin" valueType="num">
                                      <p:cBhvr>
                                        <p:cTn id="36" dur="1000" fill="hold"/>
                                        <p:tgtEl>
                                          <p:spTgt spid="2">
                                            <p:txEl>
                                              <p:pRg st="4" end="4"/>
                                            </p:txEl>
                                          </p:spTgt>
                                        </p:tgtEl>
                                        <p:attrNameLst>
                                          <p:attrName>ppt_h</p:attrName>
                                        </p:attrNameLst>
                                      </p:cBhvr>
                                      <p:tavLst>
                                        <p:tav tm="0">
                                          <p:val>
                                            <p:fltVal val="0"/>
                                          </p:val>
                                        </p:tav>
                                        <p:tav tm="100000">
                                          <p:val>
                                            <p:strVal val="#ppt_h"/>
                                          </p:val>
                                        </p:tav>
                                      </p:tavLst>
                                    </p:anim>
                                    <p:animEffect transition="in" filter="fade">
                                      <p:cBhvr>
                                        <p:cTn id="37" dur="1000"/>
                                        <p:tgtEl>
                                          <p:spTgt spid="2">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nodeType="clickEffect">
                                  <p:stCondLst>
                                    <p:cond delay="0"/>
                                  </p:stCondLst>
                                  <p:childTnLst>
                                    <p:set>
                                      <p:cBhvr>
                                        <p:cTn id="41" dur="1" fill="hold">
                                          <p:stCondLst>
                                            <p:cond delay="0"/>
                                          </p:stCondLst>
                                        </p:cTn>
                                        <p:tgtEl>
                                          <p:spTgt spid="2">
                                            <p:txEl>
                                              <p:pRg st="5" end="5"/>
                                            </p:txEl>
                                          </p:spTgt>
                                        </p:tgtEl>
                                        <p:attrNameLst>
                                          <p:attrName>style.visibility</p:attrName>
                                        </p:attrNameLst>
                                      </p:cBhvr>
                                      <p:to>
                                        <p:strVal val="visible"/>
                                      </p:to>
                                    </p:set>
                                    <p:anim calcmode="lin" valueType="num">
                                      <p:cBhvr>
                                        <p:cTn id="42" dur="1000" fill="hold"/>
                                        <p:tgtEl>
                                          <p:spTgt spid="2">
                                            <p:txEl>
                                              <p:pRg st="5" end="5"/>
                                            </p:txEl>
                                          </p:spTgt>
                                        </p:tgtEl>
                                        <p:attrNameLst>
                                          <p:attrName>ppt_w</p:attrName>
                                        </p:attrNameLst>
                                      </p:cBhvr>
                                      <p:tavLst>
                                        <p:tav tm="0">
                                          <p:val>
                                            <p:fltVal val="0"/>
                                          </p:val>
                                        </p:tav>
                                        <p:tav tm="100000">
                                          <p:val>
                                            <p:strVal val="#ppt_w"/>
                                          </p:val>
                                        </p:tav>
                                      </p:tavLst>
                                    </p:anim>
                                    <p:anim calcmode="lin" valueType="num">
                                      <p:cBhvr>
                                        <p:cTn id="43" dur="1000" fill="hold"/>
                                        <p:tgtEl>
                                          <p:spTgt spid="2">
                                            <p:txEl>
                                              <p:pRg st="5" end="5"/>
                                            </p:txEl>
                                          </p:spTgt>
                                        </p:tgtEl>
                                        <p:attrNameLst>
                                          <p:attrName>ppt_h</p:attrName>
                                        </p:attrNameLst>
                                      </p:cBhvr>
                                      <p:tavLst>
                                        <p:tav tm="0">
                                          <p:val>
                                            <p:fltVal val="0"/>
                                          </p:val>
                                        </p:tav>
                                        <p:tav tm="100000">
                                          <p:val>
                                            <p:strVal val="#ppt_h"/>
                                          </p:val>
                                        </p:tav>
                                      </p:tavLst>
                                    </p:anim>
                                    <p:animEffect transition="in" filter="fade">
                                      <p:cBhvr>
                                        <p:cTn id="44" dur="1000"/>
                                        <p:tgtEl>
                                          <p:spTgt spid="2">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nodeType="clickEffect">
                                  <p:stCondLst>
                                    <p:cond delay="0"/>
                                  </p:stCondLst>
                                  <p:childTnLst>
                                    <p:set>
                                      <p:cBhvr>
                                        <p:cTn id="48" dur="1" fill="hold">
                                          <p:stCondLst>
                                            <p:cond delay="0"/>
                                          </p:stCondLst>
                                        </p:cTn>
                                        <p:tgtEl>
                                          <p:spTgt spid="2">
                                            <p:txEl>
                                              <p:pRg st="6" end="6"/>
                                            </p:txEl>
                                          </p:spTgt>
                                        </p:tgtEl>
                                        <p:attrNameLst>
                                          <p:attrName>style.visibility</p:attrName>
                                        </p:attrNameLst>
                                      </p:cBhvr>
                                      <p:to>
                                        <p:strVal val="visible"/>
                                      </p:to>
                                    </p:set>
                                    <p:anim calcmode="lin" valueType="num">
                                      <p:cBhvr>
                                        <p:cTn id="49" dur="1000" fill="hold"/>
                                        <p:tgtEl>
                                          <p:spTgt spid="2">
                                            <p:txEl>
                                              <p:pRg st="6" end="6"/>
                                            </p:txEl>
                                          </p:spTgt>
                                        </p:tgtEl>
                                        <p:attrNameLst>
                                          <p:attrName>ppt_w</p:attrName>
                                        </p:attrNameLst>
                                      </p:cBhvr>
                                      <p:tavLst>
                                        <p:tav tm="0">
                                          <p:val>
                                            <p:fltVal val="0"/>
                                          </p:val>
                                        </p:tav>
                                        <p:tav tm="100000">
                                          <p:val>
                                            <p:strVal val="#ppt_w"/>
                                          </p:val>
                                        </p:tav>
                                      </p:tavLst>
                                    </p:anim>
                                    <p:anim calcmode="lin" valueType="num">
                                      <p:cBhvr>
                                        <p:cTn id="50" dur="1000" fill="hold"/>
                                        <p:tgtEl>
                                          <p:spTgt spid="2">
                                            <p:txEl>
                                              <p:pRg st="6" end="6"/>
                                            </p:txEl>
                                          </p:spTgt>
                                        </p:tgtEl>
                                        <p:attrNameLst>
                                          <p:attrName>ppt_h</p:attrName>
                                        </p:attrNameLst>
                                      </p:cBhvr>
                                      <p:tavLst>
                                        <p:tav tm="0">
                                          <p:val>
                                            <p:fltVal val="0"/>
                                          </p:val>
                                        </p:tav>
                                        <p:tav tm="100000">
                                          <p:val>
                                            <p:strVal val="#ppt_h"/>
                                          </p:val>
                                        </p:tav>
                                      </p:tavLst>
                                    </p:anim>
                                    <p:animEffect transition="in" filter="fade">
                                      <p:cBhvr>
                                        <p:cTn id="51" dur="1000"/>
                                        <p:tgtEl>
                                          <p:spTgt spid="2">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0" fill="hold" nodeType="clickEffect">
                                  <p:stCondLst>
                                    <p:cond delay="0"/>
                                  </p:stCondLst>
                                  <p:childTnLst>
                                    <p:set>
                                      <p:cBhvr>
                                        <p:cTn id="55" dur="1" fill="hold">
                                          <p:stCondLst>
                                            <p:cond delay="0"/>
                                          </p:stCondLst>
                                        </p:cTn>
                                        <p:tgtEl>
                                          <p:spTgt spid="2">
                                            <p:txEl>
                                              <p:pRg st="7" end="7"/>
                                            </p:txEl>
                                          </p:spTgt>
                                        </p:tgtEl>
                                        <p:attrNameLst>
                                          <p:attrName>style.visibility</p:attrName>
                                        </p:attrNameLst>
                                      </p:cBhvr>
                                      <p:to>
                                        <p:strVal val="visible"/>
                                      </p:to>
                                    </p:set>
                                    <p:anim calcmode="lin" valueType="num">
                                      <p:cBhvr>
                                        <p:cTn id="56" dur="1000" fill="hold"/>
                                        <p:tgtEl>
                                          <p:spTgt spid="2">
                                            <p:txEl>
                                              <p:pRg st="7" end="7"/>
                                            </p:txEl>
                                          </p:spTgt>
                                        </p:tgtEl>
                                        <p:attrNameLst>
                                          <p:attrName>ppt_w</p:attrName>
                                        </p:attrNameLst>
                                      </p:cBhvr>
                                      <p:tavLst>
                                        <p:tav tm="0">
                                          <p:val>
                                            <p:fltVal val="0"/>
                                          </p:val>
                                        </p:tav>
                                        <p:tav tm="100000">
                                          <p:val>
                                            <p:strVal val="#ppt_w"/>
                                          </p:val>
                                        </p:tav>
                                      </p:tavLst>
                                    </p:anim>
                                    <p:anim calcmode="lin" valueType="num">
                                      <p:cBhvr>
                                        <p:cTn id="57" dur="1000" fill="hold"/>
                                        <p:tgtEl>
                                          <p:spTgt spid="2">
                                            <p:txEl>
                                              <p:pRg st="7" end="7"/>
                                            </p:txEl>
                                          </p:spTgt>
                                        </p:tgtEl>
                                        <p:attrNameLst>
                                          <p:attrName>ppt_h</p:attrName>
                                        </p:attrNameLst>
                                      </p:cBhvr>
                                      <p:tavLst>
                                        <p:tav tm="0">
                                          <p:val>
                                            <p:fltVal val="0"/>
                                          </p:val>
                                        </p:tav>
                                        <p:tav tm="100000">
                                          <p:val>
                                            <p:strVal val="#ppt_h"/>
                                          </p:val>
                                        </p:tav>
                                      </p:tavLst>
                                    </p:anim>
                                    <p:animEffect transition="in" filter="fade">
                                      <p:cBhvr>
                                        <p:cTn id="58" dur="1000"/>
                                        <p:tgtEl>
                                          <p:spTgt spid="2">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0" fill="hold" nodeType="clickEffect">
                                  <p:stCondLst>
                                    <p:cond delay="0"/>
                                  </p:stCondLst>
                                  <p:childTnLst>
                                    <p:set>
                                      <p:cBhvr>
                                        <p:cTn id="62" dur="1" fill="hold">
                                          <p:stCondLst>
                                            <p:cond delay="0"/>
                                          </p:stCondLst>
                                        </p:cTn>
                                        <p:tgtEl>
                                          <p:spTgt spid="2">
                                            <p:txEl>
                                              <p:pRg st="8" end="8"/>
                                            </p:txEl>
                                          </p:spTgt>
                                        </p:tgtEl>
                                        <p:attrNameLst>
                                          <p:attrName>style.visibility</p:attrName>
                                        </p:attrNameLst>
                                      </p:cBhvr>
                                      <p:to>
                                        <p:strVal val="visible"/>
                                      </p:to>
                                    </p:set>
                                    <p:anim calcmode="lin" valueType="num">
                                      <p:cBhvr>
                                        <p:cTn id="63" dur="1000" fill="hold"/>
                                        <p:tgtEl>
                                          <p:spTgt spid="2">
                                            <p:txEl>
                                              <p:pRg st="8" end="8"/>
                                            </p:txEl>
                                          </p:spTgt>
                                        </p:tgtEl>
                                        <p:attrNameLst>
                                          <p:attrName>ppt_w</p:attrName>
                                        </p:attrNameLst>
                                      </p:cBhvr>
                                      <p:tavLst>
                                        <p:tav tm="0">
                                          <p:val>
                                            <p:fltVal val="0"/>
                                          </p:val>
                                        </p:tav>
                                        <p:tav tm="100000">
                                          <p:val>
                                            <p:strVal val="#ppt_w"/>
                                          </p:val>
                                        </p:tav>
                                      </p:tavLst>
                                    </p:anim>
                                    <p:anim calcmode="lin" valueType="num">
                                      <p:cBhvr>
                                        <p:cTn id="64" dur="1000" fill="hold"/>
                                        <p:tgtEl>
                                          <p:spTgt spid="2">
                                            <p:txEl>
                                              <p:pRg st="8" end="8"/>
                                            </p:txEl>
                                          </p:spTgt>
                                        </p:tgtEl>
                                        <p:attrNameLst>
                                          <p:attrName>ppt_h</p:attrName>
                                        </p:attrNameLst>
                                      </p:cBhvr>
                                      <p:tavLst>
                                        <p:tav tm="0">
                                          <p:val>
                                            <p:fltVal val="0"/>
                                          </p:val>
                                        </p:tav>
                                        <p:tav tm="100000">
                                          <p:val>
                                            <p:strVal val="#ppt_h"/>
                                          </p:val>
                                        </p:tav>
                                      </p:tavLst>
                                    </p:anim>
                                    <p:animEffect transition="in" filter="fade">
                                      <p:cBhvr>
                                        <p:cTn id="65" dur="1000"/>
                                        <p:tgtEl>
                                          <p:spTgt spid="2">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0" fill="hold" nodeType="clickEffect">
                                  <p:stCondLst>
                                    <p:cond delay="0"/>
                                  </p:stCondLst>
                                  <p:childTnLst>
                                    <p:set>
                                      <p:cBhvr>
                                        <p:cTn id="69" dur="1" fill="hold">
                                          <p:stCondLst>
                                            <p:cond delay="0"/>
                                          </p:stCondLst>
                                        </p:cTn>
                                        <p:tgtEl>
                                          <p:spTgt spid="2">
                                            <p:txEl>
                                              <p:pRg st="9" end="9"/>
                                            </p:txEl>
                                          </p:spTgt>
                                        </p:tgtEl>
                                        <p:attrNameLst>
                                          <p:attrName>style.visibility</p:attrName>
                                        </p:attrNameLst>
                                      </p:cBhvr>
                                      <p:to>
                                        <p:strVal val="visible"/>
                                      </p:to>
                                    </p:set>
                                    <p:anim calcmode="lin" valueType="num">
                                      <p:cBhvr>
                                        <p:cTn id="70" dur="1000" fill="hold"/>
                                        <p:tgtEl>
                                          <p:spTgt spid="2">
                                            <p:txEl>
                                              <p:pRg st="9" end="9"/>
                                            </p:txEl>
                                          </p:spTgt>
                                        </p:tgtEl>
                                        <p:attrNameLst>
                                          <p:attrName>ppt_w</p:attrName>
                                        </p:attrNameLst>
                                      </p:cBhvr>
                                      <p:tavLst>
                                        <p:tav tm="0">
                                          <p:val>
                                            <p:fltVal val="0"/>
                                          </p:val>
                                        </p:tav>
                                        <p:tav tm="100000">
                                          <p:val>
                                            <p:strVal val="#ppt_w"/>
                                          </p:val>
                                        </p:tav>
                                      </p:tavLst>
                                    </p:anim>
                                    <p:anim calcmode="lin" valueType="num">
                                      <p:cBhvr>
                                        <p:cTn id="71" dur="1000" fill="hold"/>
                                        <p:tgtEl>
                                          <p:spTgt spid="2">
                                            <p:txEl>
                                              <p:pRg st="9" end="9"/>
                                            </p:txEl>
                                          </p:spTgt>
                                        </p:tgtEl>
                                        <p:attrNameLst>
                                          <p:attrName>ppt_h</p:attrName>
                                        </p:attrNameLst>
                                      </p:cBhvr>
                                      <p:tavLst>
                                        <p:tav tm="0">
                                          <p:val>
                                            <p:fltVal val="0"/>
                                          </p:val>
                                        </p:tav>
                                        <p:tav tm="100000">
                                          <p:val>
                                            <p:strVal val="#ppt_h"/>
                                          </p:val>
                                        </p:tav>
                                      </p:tavLst>
                                    </p:anim>
                                    <p:animEffect transition="in" filter="fade">
                                      <p:cBhvr>
                                        <p:cTn id="72" dur="10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p:cNvSpPr>
          <p:nvPr>
            <p:ph type="title" idx="4294967295"/>
          </p:nvPr>
        </p:nvSpPr>
        <p:spPr bwMode="auto"/>
        <p:txBody>
          <a:bodyPr wrap="square" lIns="91440" tIns="45720" rIns="91440" bIns="45720" numCol="1" anchorCtr="0" compatLnSpc="1">
            <a:prstTxWarp prst="textNoShape">
              <a:avLst/>
            </a:prstTxWarp>
          </a:bodyPr>
          <a:lstStyle/>
          <a:p>
            <a:pPr>
              <a:defRPr/>
            </a:pPr>
            <a:r>
              <a:rPr lang="el-GR" sz="3700" smtClean="0">
                <a:effectLst/>
                <a:latin typeface="Lucida Sans Unicode" pitchFamily="34" charset="0"/>
              </a:rPr>
              <a:t>Προετοιμασία της επανάστασης του 1821</a:t>
            </a:r>
          </a:p>
        </p:txBody>
      </p:sp>
      <p:sp>
        <p:nvSpPr>
          <p:cNvPr id="13314" name="Rectangle 3"/>
          <p:cNvSpPr>
            <a:spLocks noGrp="1"/>
          </p:cNvSpPr>
          <p:nvPr>
            <p:ph type="body" idx="4294967295"/>
          </p:nvPr>
        </p:nvSpPr>
        <p:spPr/>
        <p:txBody>
          <a:bodyPr/>
          <a:lstStyle/>
          <a:p>
            <a:r>
              <a:rPr lang="el-GR" smtClean="0">
                <a:latin typeface="Lucida Sans Unicode" pitchFamily="34" charset="0"/>
              </a:rPr>
              <a:t>Η Επανάσταση του 1821 διέφερε από όλες τις προηγούμενες, καθώς προηγήθηκε περίοδος σοβαρής προετοιμασίας που έγινε με απόλυτη μυστικότητα και με τις μεθόδους των μυστικών υπηρεσιών.</a:t>
            </a:r>
          </a:p>
        </p:txBody>
      </p:sp>
      <p:pic>
        <p:nvPicPr>
          <p:cNvPr id="15363" name="Picture 13" descr="ANd9GcT1OQ6MzBNOpftP1HNKScxPHaTDcDIpb-YzHqhw7ZGoJenvWeMTtX3TamFc"/>
          <p:cNvPicPr>
            <a:picLocks noChangeAspect="1" noChangeArrowheads="1"/>
          </p:cNvPicPr>
          <p:nvPr/>
        </p:nvPicPr>
        <p:blipFill>
          <a:blip r:embed="rId2"/>
          <a:srcRect/>
          <a:stretch>
            <a:fillRect/>
          </a:stretch>
        </p:blipFill>
        <p:spPr bwMode="auto">
          <a:xfrm>
            <a:off x="2627313" y="3716338"/>
            <a:ext cx="4032250" cy="2336800"/>
          </a:xfrm>
          <a:prstGeom prst="rect">
            <a:avLst/>
          </a:prstGeom>
          <a:noFill/>
          <a:ln w="9525">
            <a:noFill/>
            <a:miter lim="800000"/>
            <a:headEnd/>
            <a:tailEnd/>
          </a:ln>
        </p:spPr>
      </p:pic>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 calcmode="lin" valueType="num">
                                      <p:cBhvr>
                                        <p:cTn id="7" dur="500" fill="hold"/>
                                        <p:tgtEl>
                                          <p:spTgt spid="13314">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3314">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33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p:cNvSpPr>
          <p:nvPr>
            <p:ph type="title" idx="4294967295"/>
          </p:nvPr>
        </p:nvSpPr>
        <p:spPr bwMode="auto"/>
        <p:txBody>
          <a:bodyPr wrap="square" lIns="91440" tIns="45720" rIns="91440" bIns="45720" numCol="1" anchorCtr="0" compatLnSpc="1">
            <a:prstTxWarp prst="textNoShape">
              <a:avLst/>
            </a:prstTxWarp>
          </a:bodyPr>
          <a:lstStyle/>
          <a:p>
            <a:pPr>
              <a:defRPr/>
            </a:pPr>
            <a:r>
              <a:rPr lang="el-GR" smtClean="0">
                <a:effectLst/>
                <a:latin typeface="Lucida Sans Unicode" pitchFamily="34" charset="0"/>
              </a:rPr>
              <a:t>Η φιλική εταιρεία</a:t>
            </a:r>
          </a:p>
        </p:txBody>
      </p:sp>
      <p:sp>
        <p:nvSpPr>
          <p:cNvPr id="14338" name="Rectangle 3"/>
          <p:cNvSpPr>
            <a:spLocks noGrp="1"/>
          </p:cNvSpPr>
          <p:nvPr>
            <p:ph type="body" idx="4294967295"/>
          </p:nvPr>
        </p:nvSpPr>
        <p:spPr>
          <a:xfrm>
            <a:off x="457200" y="1481138"/>
            <a:ext cx="4473575" cy="4106862"/>
          </a:xfrm>
        </p:spPr>
        <p:txBody>
          <a:bodyPr/>
          <a:lstStyle/>
          <a:p>
            <a:pPr>
              <a:lnSpc>
                <a:spcPct val="90000"/>
              </a:lnSpc>
            </a:pPr>
            <a:r>
              <a:rPr lang="el-GR" sz="2000" b="1" smtClean="0">
                <a:latin typeface="Lucida Sans Unicode" pitchFamily="34" charset="0"/>
              </a:rPr>
              <a:t>1814-1820 </a:t>
            </a:r>
            <a:r>
              <a:rPr lang="el-GR" sz="2000" smtClean="0">
                <a:latin typeface="Lucida Sans Unicode" pitchFamily="34" charset="0"/>
              </a:rPr>
              <a:t>Ιδρύεται στην Οδησσό η Φιλική Εταιρεία, από τον Νικόλαο Σκουφά, τον Αθανάσιο Τσακάλωφ και τον Πάτμιο Εμμανουήλ Ξάνθο, με αποκλειστικό σκοπό την προετοιμασία της επανάστασης. Γενικός Επίτροπος της «</a:t>
            </a:r>
            <a:r>
              <a:rPr lang="el-GR" sz="2000" i="1" smtClean="0">
                <a:latin typeface="Lucida Sans Unicode" pitchFamily="34" charset="0"/>
              </a:rPr>
              <a:t>Ανωτάτης Αρχής της Φιλικής Εταιρείας</a:t>
            </a:r>
            <a:r>
              <a:rPr lang="el-GR" sz="2000" smtClean="0">
                <a:latin typeface="Lucida Sans Unicode" pitchFamily="34" charset="0"/>
              </a:rPr>
              <a:t>» ανέλαβε, το 1820, ο Αλέξανδρος Υψηλάντης, αξιωματικός του τσαρικού στρατού  </a:t>
            </a:r>
          </a:p>
        </p:txBody>
      </p:sp>
      <p:sp>
        <p:nvSpPr>
          <p:cNvPr id="16387" name="AutoShape 5" descr="Αποτέλεσμα εικόνας για φιλική εταιρία"/>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endParaRPr lang="el-GR"/>
          </a:p>
        </p:txBody>
      </p:sp>
      <p:pic>
        <p:nvPicPr>
          <p:cNvPr id="16388" name="Picture 7" descr="ANd9GcT6-yJpfKdtaH4QnTY6TrWZeBa3UfMV5CcKO_kkZveG-WddzCETJ0ZZerno"/>
          <p:cNvPicPr>
            <a:picLocks noChangeAspect="1" noChangeArrowheads="1"/>
          </p:cNvPicPr>
          <p:nvPr/>
        </p:nvPicPr>
        <p:blipFill>
          <a:blip r:embed="rId2"/>
          <a:srcRect/>
          <a:stretch>
            <a:fillRect/>
          </a:stretch>
        </p:blipFill>
        <p:spPr bwMode="auto">
          <a:xfrm>
            <a:off x="5292725" y="404813"/>
            <a:ext cx="3600450" cy="1690687"/>
          </a:xfrm>
          <a:prstGeom prst="rect">
            <a:avLst/>
          </a:prstGeom>
          <a:noFill/>
          <a:ln w="9525">
            <a:noFill/>
            <a:miter lim="800000"/>
            <a:headEnd/>
            <a:tailEnd/>
          </a:ln>
        </p:spPr>
      </p:pic>
      <p:pic>
        <p:nvPicPr>
          <p:cNvPr id="16389" name="Picture 9" descr="Αποτέλεσμα εικόνας για φιλική εταιρία"/>
          <p:cNvPicPr>
            <a:picLocks noChangeAspect="1" noChangeArrowheads="1"/>
          </p:cNvPicPr>
          <p:nvPr/>
        </p:nvPicPr>
        <p:blipFill>
          <a:blip r:embed="rId3"/>
          <a:srcRect/>
          <a:stretch>
            <a:fillRect/>
          </a:stretch>
        </p:blipFill>
        <p:spPr bwMode="auto">
          <a:xfrm>
            <a:off x="6659563" y="2997200"/>
            <a:ext cx="2344737" cy="3241675"/>
          </a:xfrm>
          <a:prstGeom prst="rect">
            <a:avLst/>
          </a:prstGeom>
          <a:noFill/>
          <a:ln w="9525">
            <a:noFill/>
            <a:miter lim="800000"/>
            <a:headEnd/>
            <a:tailEnd/>
          </a:ln>
        </p:spPr>
      </p:pic>
      <p:sp>
        <p:nvSpPr>
          <p:cNvPr id="16390" name="AutoShape 10" descr="Αποτέλεσμα εικόνας για αλέξανδρος Υψηλάντησ"/>
          <p:cNvSpPr>
            <a:spLocks noChangeAspect="1" noChangeArrowheads="1"/>
          </p:cNvSpPr>
          <p:nvPr/>
        </p:nvSpPr>
        <p:spPr bwMode="auto">
          <a:xfrm>
            <a:off x="4419600" y="3276600"/>
            <a:ext cx="304800" cy="304800"/>
          </a:xfrm>
          <a:prstGeom prst="rect">
            <a:avLst/>
          </a:prstGeom>
          <a:noFill/>
          <a:ln w="9525">
            <a:noFill/>
            <a:miter lim="800000"/>
            <a:headEnd/>
            <a:tailEnd/>
          </a:ln>
        </p:spPr>
        <p:txBody>
          <a:bodyPr/>
          <a:lstStyle/>
          <a:p>
            <a:endParaRPr lang="el-GR"/>
          </a:p>
        </p:txBody>
      </p:sp>
      <p:sp>
        <p:nvSpPr>
          <p:cNvPr id="16391" name="AutoShape 12" descr="Αποτέλεσμα εικόνας για αλέξανδρος Υψηλάντησ"/>
          <p:cNvSpPr>
            <a:spLocks noChangeAspect="1" noChangeArrowheads="1"/>
          </p:cNvSpPr>
          <p:nvPr/>
        </p:nvSpPr>
        <p:spPr bwMode="auto">
          <a:xfrm>
            <a:off x="155575" y="46038"/>
            <a:ext cx="304800" cy="304800"/>
          </a:xfrm>
          <a:prstGeom prst="rect">
            <a:avLst/>
          </a:prstGeom>
          <a:noFill/>
          <a:ln w="9525">
            <a:noFill/>
            <a:miter lim="800000"/>
            <a:headEnd/>
            <a:tailEnd/>
          </a:ln>
        </p:spPr>
        <p:txBody>
          <a:bodyPr/>
          <a:lstStyle/>
          <a:p>
            <a:endParaRPr lang="el-GR"/>
          </a:p>
        </p:txBody>
      </p:sp>
      <p:pic>
        <p:nvPicPr>
          <p:cNvPr id="16392" name="Picture 14" descr="Alexander2"/>
          <p:cNvPicPr>
            <a:picLocks noChangeAspect="1" noChangeArrowheads="1"/>
          </p:cNvPicPr>
          <p:nvPr/>
        </p:nvPicPr>
        <p:blipFill>
          <a:blip r:embed="rId4"/>
          <a:srcRect/>
          <a:stretch>
            <a:fillRect/>
          </a:stretch>
        </p:blipFill>
        <p:spPr bwMode="auto">
          <a:xfrm>
            <a:off x="4778375" y="4149725"/>
            <a:ext cx="1835150" cy="2190750"/>
          </a:xfrm>
          <a:prstGeom prst="rect">
            <a:avLst/>
          </a:prstGeom>
          <a:noFill/>
          <a:ln w="9525">
            <a:noFill/>
            <a:miter lim="800000"/>
            <a:headEnd/>
            <a:tailEnd/>
          </a:ln>
        </p:spPr>
      </p:pic>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4338">
                                            <p:txEl>
                                              <p:pRg st="0" end="0"/>
                                            </p:txEl>
                                          </p:spTgt>
                                        </p:tgtEl>
                                        <p:attrNameLst>
                                          <p:attrName>style.visibility</p:attrName>
                                        </p:attrNameLst>
                                      </p:cBhvr>
                                      <p:to>
                                        <p:strVal val="visible"/>
                                      </p:to>
                                    </p:set>
                                    <p:animEffect transition="in" filter="box(in)">
                                      <p:cBhvr>
                                        <p:cTn id="7" dur="500"/>
                                        <p:tgtEl>
                                          <p:spTgt spid="143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p:cNvSpPr>
          <p:nvPr>
            <p:ph type="title" idx="4294967295"/>
          </p:nvPr>
        </p:nvSpPr>
        <p:spPr bwMode="auto">
          <a:xfrm>
            <a:off x="488950" y="266700"/>
            <a:ext cx="8229600" cy="1143000"/>
          </a:xfrm>
        </p:spPr>
        <p:txBody>
          <a:bodyPr wrap="square" lIns="91440" tIns="45720" rIns="91440" bIns="45720" numCol="1" anchorCtr="0" compatLnSpc="1">
            <a:prstTxWarp prst="textNoShape">
              <a:avLst/>
            </a:prstTxWarp>
          </a:bodyPr>
          <a:lstStyle/>
          <a:p>
            <a:pPr>
              <a:defRPr/>
            </a:pPr>
            <a:r>
              <a:rPr lang="el-GR" smtClean="0">
                <a:effectLst/>
                <a:latin typeface="Lucida Sans Unicode" pitchFamily="34" charset="0"/>
              </a:rPr>
              <a:t>Πολεμικά γεγονότα </a:t>
            </a:r>
          </a:p>
        </p:txBody>
      </p:sp>
      <p:sp>
        <p:nvSpPr>
          <p:cNvPr id="15362" name="Rectangle 3"/>
          <p:cNvSpPr>
            <a:spLocks noGrp="1"/>
          </p:cNvSpPr>
          <p:nvPr>
            <p:ph type="body" idx="4294967295"/>
          </p:nvPr>
        </p:nvSpPr>
        <p:spPr>
          <a:xfrm>
            <a:off x="457200" y="1481138"/>
            <a:ext cx="3898900" cy="4395787"/>
          </a:xfrm>
        </p:spPr>
        <p:txBody>
          <a:bodyPr/>
          <a:lstStyle/>
          <a:p>
            <a:pPr>
              <a:lnSpc>
                <a:spcPct val="80000"/>
              </a:lnSpc>
            </a:pPr>
            <a:r>
              <a:rPr lang="el-GR" sz="1800" smtClean="0">
                <a:latin typeface="Lucida Sans Unicode" pitchFamily="34" charset="0"/>
              </a:rPr>
              <a:t>Η επανάσταση ξεκινάει στις παραδουνάβιες ηγεμονίες τον Φεβρουάριο του 1821 με επικεφαλής τον Αλέξανδρο Υψηλάντη, όπου όμως θα αποτύχει καθώς μετά τις πρώτες επιτυχίες, το επίλεκτο σώμα των ελλήνων σπουδαστών, ο Ιερός Λόχος, θα ηττηθεί τον Ιούνιο του 1821 στο </a:t>
            </a:r>
            <a:r>
              <a:rPr lang="el-GR" sz="1800" b="1" smtClean="0">
                <a:latin typeface="Lucida Sans Unicode" pitchFamily="34" charset="0"/>
              </a:rPr>
              <a:t>Δραγατσάνι</a:t>
            </a:r>
            <a:r>
              <a:rPr lang="el-GR" sz="1800" smtClean="0">
                <a:latin typeface="Lucida Sans Unicode" pitchFamily="34" charset="0"/>
              </a:rPr>
              <a:t> από υπέρτερες τουρκικές δυνάμεις και θα τερματιστεί έτσι άδοξα η επανάσταση στις παραδουνάβιες Ηγεμονίες.</a:t>
            </a:r>
          </a:p>
        </p:txBody>
      </p:sp>
      <p:pic>
        <p:nvPicPr>
          <p:cNvPr id="17411" name="Picture 5" descr="250px-Alexandros_Ypsilantis_by_Hess"/>
          <p:cNvPicPr>
            <a:picLocks noChangeAspect="1" noChangeArrowheads="1"/>
          </p:cNvPicPr>
          <p:nvPr/>
        </p:nvPicPr>
        <p:blipFill>
          <a:blip r:embed="rId2"/>
          <a:srcRect/>
          <a:stretch>
            <a:fillRect/>
          </a:stretch>
        </p:blipFill>
        <p:spPr bwMode="auto">
          <a:xfrm>
            <a:off x="4787900" y="1125538"/>
            <a:ext cx="3487738" cy="4895850"/>
          </a:xfrm>
          <a:prstGeom prst="rect">
            <a:avLst/>
          </a:prstGeom>
          <a:noFill/>
          <a:ln w="9525">
            <a:noFill/>
            <a:miter lim="800000"/>
            <a:headEnd/>
            <a:tailEnd/>
          </a:ln>
        </p:spPr>
      </p:pic>
      <p:sp>
        <p:nvSpPr>
          <p:cNvPr id="17412" name="Rectangle 6"/>
          <p:cNvSpPr>
            <a:spLocks noChangeArrowheads="1"/>
          </p:cNvSpPr>
          <p:nvPr/>
        </p:nvSpPr>
        <p:spPr bwMode="auto">
          <a:xfrm>
            <a:off x="1979613" y="6092825"/>
            <a:ext cx="6499225" cy="274638"/>
          </a:xfrm>
          <a:prstGeom prst="rect">
            <a:avLst/>
          </a:prstGeom>
          <a:noFill/>
          <a:ln w="9525">
            <a:noFill/>
            <a:miter lim="800000"/>
            <a:headEnd/>
            <a:tailEnd/>
          </a:ln>
        </p:spPr>
        <p:txBody>
          <a:bodyPr wrap="none" anchor="ctr">
            <a:spAutoFit/>
          </a:bodyPr>
          <a:lstStyle/>
          <a:p>
            <a:r>
              <a:rPr lang="el-GR" sz="1200"/>
              <a:t>Ο Αλέξανδρος Υψηλάντης διερχόμενος τον Προύθο, πίνακας του Εσς στη Στοά του Μονάχου </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 calcmode="lin" valueType="num">
                                      <p:cBhvr>
                                        <p:cTn id="7" dur="500" fill="hold"/>
                                        <p:tgtEl>
                                          <p:spTgt spid="15362">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15362">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1536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p:cNvSpPr>
          <p:nvPr>
            <p:ph type="title" idx="4294967295"/>
          </p:nvPr>
        </p:nvSpPr>
        <p:spPr bwMode="auto"/>
        <p:txBody>
          <a:bodyPr wrap="square" lIns="91440" tIns="45720" rIns="91440" bIns="45720" numCol="1" anchorCtr="0" compatLnSpc="1">
            <a:prstTxWarp prst="textNoShape">
              <a:avLst/>
            </a:prstTxWarp>
          </a:bodyPr>
          <a:lstStyle/>
          <a:p>
            <a:pPr>
              <a:defRPr/>
            </a:pPr>
            <a:r>
              <a:rPr lang="el-GR" smtClean="0">
                <a:effectLst/>
                <a:latin typeface="Lucida Sans Unicode" pitchFamily="34" charset="0"/>
              </a:rPr>
              <a:t>25</a:t>
            </a:r>
            <a:r>
              <a:rPr lang="el-GR" baseline="30000" smtClean="0">
                <a:effectLst/>
                <a:latin typeface="Lucida Sans Unicode" pitchFamily="34" charset="0"/>
              </a:rPr>
              <a:t>η</a:t>
            </a:r>
            <a:r>
              <a:rPr lang="el-GR" smtClean="0">
                <a:effectLst/>
                <a:latin typeface="Lucida Sans Unicode" pitchFamily="34" charset="0"/>
              </a:rPr>
              <a:t> Μαρτίου 1821</a:t>
            </a:r>
          </a:p>
        </p:txBody>
      </p:sp>
      <p:sp>
        <p:nvSpPr>
          <p:cNvPr id="16386" name="Rectangle 3"/>
          <p:cNvSpPr>
            <a:spLocks noGrp="1"/>
          </p:cNvSpPr>
          <p:nvPr>
            <p:ph type="body" idx="4294967295"/>
          </p:nvPr>
        </p:nvSpPr>
        <p:spPr>
          <a:xfrm>
            <a:off x="457200" y="1481138"/>
            <a:ext cx="3178175" cy="4756150"/>
          </a:xfrm>
        </p:spPr>
        <p:txBody>
          <a:bodyPr/>
          <a:lstStyle/>
          <a:p>
            <a:pPr>
              <a:lnSpc>
                <a:spcPct val="80000"/>
              </a:lnSpc>
            </a:pPr>
            <a:r>
              <a:rPr lang="el-GR" sz="2000" smtClean="0">
                <a:latin typeface="Lucida Sans Unicode" pitchFamily="34" charset="0"/>
              </a:rPr>
              <a:t>Στις 23 Μαρτίου Ο Θεόδωρος Κολοκοτρώνης, ο Παπαφλέσσας και ο Πετρόμπεης Μαυρομιχάλης απελευθερώνουν την Καλαμάτα από τους Τούρκους, ενώ στις </a:t>
            </a:r>
            <a:r>
              <a:rPr lang="el-GR" sz="2000" b="1" smtClean="0">
                <a:latin typeface="Lucida Sans Unicode" pitchFamily="34" charset="0"/>
              </a:rPr>
              <a:t>25 Μαρτίου 1821, ημέρα του Ευαγγελισμού ο</a:t>
            </a:r>
            <a:r>
              <a:rPr lang="el-GR" sz="2000" smtClean="0">
                <a:latin typeface="Lucida Sans Unicode" pitchFamily="34" charset="0"/>
              </a:rPr>
              <a:t> επίσκοπος Παλαιών Πατρών Γερμανός ορκίζει τους επαναστάτες στη Μονή της </a:t>
            </a:r>
            <a:r>
              <a:rPr lang="el-GR" sz="2000" b="1" smtClean="0">
                <a:latin typeface="Lucida Sans Unicode" pitchFamily="34" charset="0"/>
              </a:rPr>
              <a:t>Αγίας Λαύρας</a:t>
            </a:r>
            <a:r>
              <a:rPr lang="el-GR" sz="2000" smtClean="0">
                <a:latin typeface="Lucida Sans Unicode" pitchFamily="34" charset="0"/>
              </a:rPr>
              <a:t>.</a:t>
            </a:r>
          </a:p>
        </p:txBody>
      </p:sp>
      <p:pic>
        <p:nvPicPr>
          <p:cNvPr id="18435" name="Picture 5" descr="Petrompeis by Hess.jpg"/>
          <p:cNvPicPr>
            <a:picLocks noChangeAspect="1" noChangeArrowheads="1"/>
          </p:cNvPicPr>
          <p:nvPr/>
        </p:nvPicPr>
        <p:blipFill>
          <a:blip r:embed="rId2"/>
          <a:srcRect/>
          <a:stretch>
            <a:fillRect/>
          </a:stretch>
        </p:blipFill>
        <p:spPr bwMode="auto">
          <a:xfrm>
            <a:off x="6372225" y="549275"/>
            <a:ext cx="2411413" cy="3384550"/>
          </a:xfrm>
          <a:prstGeom prst="rect">
            <a:avLst/>
          </a:prstGeom>
          <a:noFill/>
          <a:ln w="9525">
            <a:noFill/>
            <a:miter lim="800000"/>
            <a:headEnd/>
            <a:tailEnd/>
          </a:ln>
        </p:spPr>
      </p:pic>
      <p:sp>
        <p:nvSpPr>
          <p:cNvPr id="18436" name="Rectangle 6"/>
          <p:cNvSpPr>
            <a:spLocks noChangeArrowheads="1"/>
          </p:cNvSpPr>
          <p:nvPr/>
        </p:nvSpPr>
        <p:spPr bwMode="auto">
          <a:xfrm>
            <a:off x="4500563" y="1098550"/>
            <a:ext cx="1584325" cy="1616075"/>
          </a:xfrm>
          <a:prstGeom prst="rect">
            <a:avLst/>
          </a:prstGeom>
          <a:noFill/>
          <a:ln w="9525">
            <a:noFill/>
            <a:miter lim="800000"/>
            <a:headEnd/>
            <a:tailEnd/>
          </a:ln>
        </p:spPr>
        <p:txBody>
          <a:bodyPr anchor="ctr">
            <a:spAutoFit/>
          </a:bodyPr>
          <a:lstStyle/>
          <a:p>
            <a:pPr algn="ctr"/>
            <a:r>
              <a:rPr lang="el-GR" sz="2000">
                <a:solidFill>
                  <a:schemeClr val="hlink"/>
                </a:solidFill>
              </a:rPr>
              <a:t>Ο Πετρόμπεης εισβάλει στην Καλαμάτα </a:t>
            </a:r>
          </a:p>
        </p:txBody>
      </p:sp>
      <p:pic>
        <p:nvPicPr>
          <p:cNvPr id="18437" name="Picture 8" descr="250px-Epanastasi"/>
          <p:cNvPicPr>
            <a:picLocks noChangeAspect="1" noChangeArrowheads="1"/>
          </p:cNvPicPr>
          <p:nvPr/>
        </p:nvPicPr>
        <p:blipFill>
          <a:blip r:embed="rId3"/>
          <a:srcRect/>
          <a:stretch>
            <a:fillRect/>
          </a:stretch>
        </p:blipFill>
        <p:spPr bwMode="auto">
          <a:xfrm>
            <a:off x="3851275" y="3284538"/>
            <a:ext cx="2381250" cy="3276600"/>
          </a:xfrm>
          <a:prstGeom prst="rect">
            <a:avLst/>
          </a:prstGeom>
          <a:noFill/>
          <a:ln w="9525">
            <a:noFill/>
            <a:miter lim="800000"/>
            <a:headEnd/>
            <a:tailEnd/>
          </a:ln>
        </p:spPr>
      </p:pic>
      <p:sp>
        <p:nvSpPr>
          <p:cNvPr id="18438" name="Rectangle 9"/>
          <p:cNvSpPr>
            <a:spLocks noChangeArrowheads="1"/>
          </p:cNvSpPr>
          <p:nvPr/>
        </p:nvSpPr>
        <p:spPr bwMode="auto">
          <a:xfrm>
            <a:off x="6443663" y="4868863"/>
            <a:ext cx="2339975" cy="1465262"/>
          </a:xfrm>
          <a:prstGeom prst="rect">
            <a:avLst/>
          </a:prstGeom>
          <a:solidFill>
            <a:srgbClr val="F9F9F9"/>
          </a:solidFill>
          <a:ln w="9525">
            <a:noFill/>
            <a:miter lim="800000"/>
            <a:headEnd/>
            <a:tailEnd/>
          </a:ln>
        </p:spPr>
        <p:txBody>
          <a:bodyPr anchor="ctr">
            <a:spAutoFit/>
          </a:bodyPr>
          <a:lstStyle/>
          <a:p>
            <a:r>
              <a:rPr lang="el-GR">
                <a:solidFill>
                  <a:schemeClr val="hlink"/>
                </a:solidFill>
              </a:rPr>
              <a:t>Ο πίνακας του Βρυζάκη: </a:t>
            </a:r>
            <a:r>
              <a:rPr lang="el-GR" i="1">
                <a:solidFill>
                  <a:schemeClr val="hlink"/>
                </a:solidFill>
              </a:rPr>
              <a:t>Ο Παλαιών Πατρών Γερμανός ευλογεί την σημαία της επανάστασης</a:t>
            </a:r>
            <a:r>
              <a:rPr lang="el-GR">
                <a:solidFill>
                  <a:schemeClr val="hlink"/>
                </a:solidFill>
              </a:rPr>
              <a:t> </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386">
                                            <p:txEl>
                                              <p:pRg st="0" end="0"/>
                                            </p:txEl>
                                          </p:spTgt>
                                        </p:tgtEl>
                                        <p:attrNameLst>
                                          <p:attrName>style.visibility</p:attrName>
                                        </p:attrNameLst>
                                      </p:cBhvr>
                                      <p:to>
                                        <p:strVal val="visible"/>
                                      </p:to>
                                    </p:set>
                                    <p:animEffect transition="in" filter="dissolve">
                                      <p:cBhvr>
                                        <p:cTn id="7" dur="500"/>
                                        <p:tgtEl>
                                          <p:spTgt spid="1638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5" descr="Athanasios Diakos.JPG"/>
          <p:cNvPicPr>
            <a:picLocks noChangeAspect="1" noChangeArrowheads="1"/>
          </p:cNvPicPr>
          <p:nvPr/>
        </p:nvPicPr>
        <p:blipFill>
          <a:blip r:embed="rId2"/>
          <a:srcRect/>
          <a:stretch>
            <a:fillRect/>
          </a:stretch>
        </p:blipFill>
        <p:spPr bwMode="auto">
          <a:xfrm>
            <a:off x="2700338" y="2205038"/>
            <a:ext cx="2633662" cy="3389312"/>
          </a:xfrm>
          <a:prstGeom prst="rect">
            <a:avLst/>
          </a:prstGeom>
          <a:noFill/>
          <a:ln w="9525">
            <a:noFill/>
            <a:miter lim="800000"/>
            <a:headEnd/>
            <a:tailEnd/>
          </a:ln>
        </p:spPr>
      </p:pic>
      <p:sp>
        <p:nvSpPr>
          <p:cNvPr id="19458" name="Rectangle 9"/>
          <p:cNvSpPr>
            <a:spLocks noChangeArrowheads="1"/>
          </p:cNvSpPr>
          <p:nvPr/>
        </p:nvSpPr>
        <p:spPr bwMode="auto">
          <a:xfrm>
            <a:off x="3059113" y="4438650"/>
            <a:ext cx="2233612" cy="457200"/>
          </a:xfrm>
          <a:prstGeom prst="rect">
            <a:avLst/>
          </a:prstGeom>
          <a:noFill/>
          <a:ln w="9525">
            <a:noFill/>
            <a:miter lim="800000"/>
            <a:headEnd/>
            <a:tailEnd/>
          </a:ln>
        </p:spPr>
        <p:txBody>
          <a:bodyPr anchor="ctr">
            <a:spAutoFit/>
          </a:bodyPr>
          <a:lstStyle/>
          <a:p>
            <a:pPr algn="ctr"/>
            <a:r>
              <a:rPr lang="el-GR" sz="1200" b="1"/>
              <a:t>Αθανάσιος Διάκος όπως το Τσόκος</a:t>
            </a:r>
          </a:p>
        </p:txBody>
      </p:sp>
      <p:pic>
        <p:nvPicPr>
          <p:cNvPr id="19459" name="Picture 11" descr="250px-%CE%91%CE%B8%CE%B1%CE%BD%CE%AC%CF%83%CE%B9%CE%BF%CF%82_%CE%94%CE%B9%CE%AC%CE%BA%CE%BF%CF%82"/>
          <p:cNvPicPr>
            <a:picLocks noChangeAspect="1" noChangeArrowheads="1"/>
          </p:cNvPicPr>
          <p:nvPr/>
        </p:nvPicPr>
        <p:blipFill>
          <a:blip r:embed="rId3"/>
          <a:srcRect/>
          <a:stretch>
            <a:fillRect/>
          </a:stretch>
        </p:blipFill>
        <p:spPr bwMode="auto">
          <a:xfrm>
            <a:off x="179388" y="0"/>
            <a:ext cx="2381250" cy="3381375"/>
          </a:xfrm>
          <a:prstGeom prst="rect">
            <a:avLst/>
          </a:prstGeom>
          <a:noFill/>
          <a:ln w="9525">
            <a:noFill/>
            <a:miter lim="800000"/>
            <a:headEnd/>
            <a:tailEnd/>
          </a:ln>
        </p:spPr>
      </p:pic>
      <p:pic>
        <p:nvPicPr>
          <p:cNvPr id="17413" name="Picture 14" descr="220px-%CE%93%CE%AD%CF%86%CF%85%CF%81%CE%B1_%CF%84%CE%B7%CF%82_%CE%91%CE%BB%CE%B1%CE%BC%CE%AC%CE%BD%CE%B1%CF%82_%CE%BA%CE%B1%CE%B9_%CE%B8%CE%AC%CE%BD%CE%B1%CF%84%CE%BF%CF%82_%CF%84%CE%BF%CF%85_%CE%91%CE%B8%CE%B1%CE%BD%CE%B1%CF%83%CE%AF%CE%BF%CF%85_%CE%94%CE%B9%CE%AC%CE%BA%CE%BF%CF%85"/>
          <p:cNvPicPr>
            <a:picLocks noChangeAspect="1" noChangeArrowheads="1"/>
          </p:cNvPicPr>
          <p:nvPr/>
        </p:nvPicPr>
        <p:blipFill>
          <a:blip r:embed="rId4"/>
          <a:srcRect/>
          <a:stretch>
            <a:fillRect/>
          </a:stretch>
        </p:blipFill>
        <p:spPr bwMode="auto">
          <a:xfrm>
            <a:off x="179388" y="4005263"/>
            <a:ext cx="2520950" cy="2143125"/>
          </a:xfrm>
          <a:prstGeom prst="rect">
            <a:avLst/>
          </a:prstGeom>
          <a:noFill/>
          <a:ln w="9525">
            <a:noFill/>
            <a:miter lim="800000"/>
            <a:headEnd/>
            <a:tailEnd/>
          </a:ln>
        </p:spPr>
      </p:pic>
      <p:pic>
        <p:nvPicPr>
          <p:cNvPr id="17414" name="Picture 17" descr="Graviabattle.jpg"/>
          <p:cNvPicPr>
            <a:picLocks noChangeAspect="1" noChangeArrowheads="1"/>
          </p:cNvPicPr>
          <p:nvPr/>
        </p:nvPicPr>
        <p:blipFill>
          <a:blip r:embed="rId5"/>
          <a:srcRect/>
          <a:stretch>
            <a:fillRect/>
          </a:stretch>
        </p:blipFill>
        <p:spPr bwMode="auto">
          <a:xfrm>
            <a:off x="5580063" y="3933825"/>
            <a:ext cx="2857500" cy="2695575"/>
          </a:xfrm>
          <a:prstGeom prst="rect">
            <a:avLst/>
          </a:prstGeom>
          <a:noFill/>
          <a:ln w="9525">
            <a:noFill/>
            <a:miter lim="800000"/>
            <a:headEnd/>
            <a:tailEnd/>
          </a:ln>
        </p:spPr>
      </p:pic>
      <p:pic>
        <p:nvPicPr>
          <p:cNvPr id="19462" name="Picture 20" descr="220px-%CE%9F_%CE%9A%CE%B1%CF%80%CE%B5%CF%84%CE%AC%CE%BD_%CE%91%CE%BD%CE%B4%CF%81%CE%BF%CF%8D%CF%84%CF%83%CE%BF%CF%82_%CF%84%CE%BF_1795"/>
          <p:cNvPicPr>
            <a:picLocks noChangeAspect="1" noChangeArrowheads="1"/>
          </p:cNvPicPr>
          <p:nvPr/>
        </p:nvPicPr>
        <p:blipFill>
          <a:blip r:embed="rId6"/>
          <a:srcRect/>
          <a:stretch>
            <a:fillRect/>
          </a:stretch>
        </p:blipFill>
        <p:spPr bwMode="auto">
          <a:xfrm>
            <a:off x="6443663" y="0"/>
            <a:ext cx="2095500" cy="3762375"/>
          </a:xfrm>
          <a:prstGeom prst="rect">
            <a:avLst/>
          </a:prstGeom>
          <a:noFill/>
          <a:ln w="9525">
            <a:noFill/>
            <a:miter lim="800000"/>
            <a:headEnd/>
            <a:tailEnd/>
          </a:ln>
        </p:spPr>
      </p:pic>
      <p:sp>
        <p:nvSpPr>
          <p:cNvPr id="17416" name="Text Box 21"/>
          <p:cNvSpPr txBox="1">
            <a:spLocks noChangeArrowheads="1"/>
          </p:cNvSpPr>
          <p:nvPr/>
        </p:nvSpPr>
        <p:spPr bwMode="auto">
          <a:xfrm>
            <a:off x="2627313" y="333375"/>
            <a:ext cx="3313112" cy="1465263"/>
          </a:xfrm>
          <a:prstGeom prst="rect">
            <a:avLst/>
          </a:prstGeom>
          <a:noFill/>
          <a:ln w="9525">
            <a:noFill/>
            <a:miter lim="800000"/>
            <a:headEnd/>
            <a:tailEnd/>
          </a:ln>
        </p:spPr>
        <p:txBody>
          <a:bodyPr>
            <a:spAutoFit/>
          </a:bodyPr>
          <a:lstStyle/>
          <a:p>
            <a:r>
              <a:rPr lang="el-GR" b="1"/>
              <a:t>Ο ήρωας Αθ. Διάκος </a:t>
            </a:r>
          </a:p>
          <a:p>
            <a:r>
              <a:rPr lang="el-GR" b="1"/>
              <a:t>Και η μάχη της Αλαμάνας (αριστερά)</a:t>
            </a:r>
          </a:p>
          <a:p>
            <a:r>
              <a:rPr lang="el-GR" b="1"/>
              <a:t>Ο Ανδρούστος και το Χάνι της Γραβιάς (δεξιά)</a:t>
            </a:r>
          </a:p>
        </p:txBody>
      </p:sp>
    </p:spTree>
  </p:cSld>
  <p:clrMapOvr>
    <a:masterClrMapping/>
  </p:clrMapOvr>
  <p:transition spd="med">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7413"/>
                                        </p:tgtEl>
                                        <p:attrNameLst>
                                          <p:attrName>style.visibility</p:attrName>
                                        </p:attrNameLst>
                                      </p:cBhvr>
                                      <p:to>
                                        <p:strVal val="visible"/>
                                      </p:to>
                                    </p:set>
                                    <p:animEffect transition="in" filter="blinds(horizontal)">
                                      <p:cBhvr>
                                        <p:cTn id="7" dur="500"/>
                                        <p:tgtEl>
                                          <p:spTgt spid="1741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7414"/>
                                        </p:tgtEl>
                                        <p:attrNameLst>
                                          <p:attrName>style.visibility</p:attrName>
                                        </p:attrNameLst>
                                      </p:cBhvr>
                                      <p:to>
                                        <p:strVal val="visible"/>
                                      </p:to>
                                    </p:set>
                                    <p:animEffect transition="in" filter="blinds(horizontal)">
                                      <p:cBhvr>
                                        <p:cTn id="12" dur="500"/>
                                        <p:tgtEl>
                                          <p:spTgt spid="17414"/>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0" fill="hold" grpId="1" nodeType="clickEffect">
                                  <p:stCondLst>
                                    <p:cond delay="0"/>
                                  </p:stCondLst>
                                  <p:childTnLst>
                                    <p:set>
                                      <p:cBhvr>
                                        <p:cTn id="16" dur="1" fill="hold">
                                          <p:stCondLst>
                                            <p:cond delay="0"/>
                                          </p:stCondLst>
                                        </p:cTn>
                                        <p:tgtEl>
                                          <p:spTgt spid="17416"/>
                                        </p:tgtEl>
                                        <p:attrNameLst>
                                          <p:attrName>style.visibility</p:attrName>
                                        </p:attrNameLst>
                                      </p:cBhvr>
                                      <p:to>
                                        <p:strVal val="visible"/>
                                      </p:to>
                                    </p:set>
                                    <p:anim calcmode="lin" valueType="num">
                                      <p:cBhvr>
                                        <p:cTn id="17" dur="500" fill="hold"/>
                                        <p:tgtEl>
                                          <p:spTgt spid="17416"/>
                                        </p:tgtEl>
                                        <p:attrNameLst>
                                          <p:attrName>ppt_w</p:attrName>
                                        </p:attrNameLst>
                                      </p:cBhvr>
                                      <p:tavLst>
                                        <p:tav tm="0">
                                          <p:val>
                                            <p:fltVal val="0"/>
                                          </p:val>
                                        </p:tav>
                                        <p:tav tm="100000">
                                          <p:val>
                                            <p:strVal val="#ppt_w"/>
                                          </p:val>
                                        </p:tav>
                                      </p:tavLst>
                                    </p:anim>
                                    <p:anim calcmode="lin" valueType="num">
                                      <p:cBhvr>
                                        <p:cTn id="18" dur="500" fill="hold"/>
                                        <p:tgtEl>
                                          <p:spTgt spid="17416"/>
                                        </p:tgtEl>
                                        <p:attrNameLst>
                                          <p:attrName>ppt_h</p:attrName>
                                        </p:attrNameLst>
                                      </p:cBhvr>
                                      <p:tavLst>
                                        <p:tav tm="0">
                                          <p:val>
                                            <p:fltVal val="0"/>
                                          </p:val>
                                        </p:tav>
                                        <p:tav tm="100000">
                                          <p:val>
                                            <p:strVal val="#ppt_h"/>
                                          </p:val>
                                        </p:tav>
                                      </p:tavLst>
                                    </p:anim>
                                    <p:animEffect transition="in" filter="fade">
                                      <p:cBhvr>
                                        <p:cTn id="19" dur="500"/>
                                        <p:tgtEl>
                                          <p:spTgt spid="174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6" grpId="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
        <a:ea typeface=""/>
        <a:cs typeface=""/>
      </a:majorFont>
      <a:minorFont>
        <a:latin typeface=""/>
        <a:ea typeface=""/>
        <a:cs typeface=""/>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963</TotalTime>
  <Words>1766</Words>
  <Application>Microsoft Office PowerPoint</Application>
  <PresentationFormat>On-screen Show (4:3)</PresentationFormat>
  <Paragraphs>138</Paragraphs>
  <Slides>39</Slides>
  <Notes>0</Notes>
  <HiddenSlides>0</HiddenSlides>
  <MMClips>0</MMClips>
  <ScaleCrop>false</ScaleCrop>
  <HeadingPairs>
    <vt:vector size="6" baseType="variant">
      <vt:variant>
        <vt:lpstr>Γραμματοσειρές που χρησιμοποιούνται</vt:lpstr>
      </vt:variant>
      <vt:variant>
        <vt:i4>6</vt:i4>
      </vt:variant>
      <vt:variant>
        <vt:lpstr>Πρότυπο σχεδίασης</vt:lpstr>
      </vt:variant>
      <vt:variant>
        <vt:i4>6</vt:i4>
      </vt:variant>
      <vt:variant>
        <vt:lpstr>Τίτλοι διαφανειών</vt:lpstr>
      </vt:variant>
      <vt:variant>
        <vt:i4>39</vt:i4>
      </vt:variant>
    </vt:vector>
  </HeadingPairs>
  <TitlesOfParts>
    <vt:vector size="51" baseType="lpstr">
      <vt:lpstr>Arial</vt:lpstr>
      <vt:lpstr>Wingdings 3</vt:lpstr>
      <vt:lpstr>Verdana</vt:lpstr>
      <vt:lpstr>Wingdings 2</vt:lpstr>
      <vt:lpstr>Calibri</vt:lpstr>
      <vt:lpstr>Lucida Sans Unicode</vt:lpstr>
      <vt:lpstr>Concourse</vt:lpstr>
      <vt:lpstr>Concourse</vt:lpstr>
      <vt:lpstr>Concourse</vt:lpstr>
      <vt:lpstr>Concourse</vt:lpstr>
      <vt:lpstr>Concourse</vt:lpstr>
      <vt:lpstr>Concourse</vt:lpstr>
      <vt:lpstr>Διαφάνεια 1</vt:lpstr>
      <vt:lpstr>Διαφάνεια 2</vt:lpstr>
      <vt:lpstr>Διαφάνεια 3</vt:lpstr>
      <vt:lpstr>Διαφάνεια 4</vt:lpstr>
      <vt:lpstr>Διαφάνεια 5</vt:lpstr>
      <vt:lpstr>Διαφάνεια 6</vt:lpstr>
      <vt:lpstr>Διαφάνεια 7</vt:lpstr>
      <vt:lpstr>Διαφάνεια 8</vt:lpstr>
      <vt:lpstr>Διαφάνεια 9</vt:lpstr>
      <vt:lpstr>Διαφάνεια 10</vt:lpstr>
      <vt:lpstr>Διαφάνεια 11</vt:lpstr>
      <vt:lpstr>Διαφάνεια 12</vt:lpstr>
      <vt:lpstr>Διαφάνεια 13</vt:lpstr>
      <vt:lpstr>Διαφάνεια 14</vt:lpstr>
      <vt:lpstr>Διαφάνεια 15</vt:lpstr>
      <vt:lpstr>Διαφάνεια 16</vt:lpstr>
      <vt:lpstr>Διαφάνεια 17</vt:lpstr>
      <vt:lpstr>Διαφάνεια 18</vt:lpstr>
      <vt:lpstr>Διαφάνεια 19</vt:lpstr>
      <vt:lpstr>Διαφάνεια 20</vt:lpstr>
      <vt:lpstr>Διαφάνεια 21</vt:lpstr>
      <vt:lpstr>Διαφάνεια 22</vt:lpstr>
      <vt:lpstr>Διαφάνεια 23</vt:lpstr>
      <vt:lpstr>Διαφάνεια 24</vt:lpstr>
      <vt:lpstr>Διαφάνεια 25</vt:lpstr>
      <vt:lpstr>Διαφάνεια 26</vt:lpstr>
      <vt:lpstr>Διαφάνεια 27</vt:lpstr>
      <vt:lpstr>Διαφάνεια 28</vt:lpstr>
      <vt:lpstr>Διαφάνεια 29</vt:lpstr>
      <vt:lpstr>Διαφάνεια 30</vt:lpstr>
      <vt:lpstr>Διαφάνεια 31</vt:lpstr>
      <vt:lpstr>Διαφάνεια 32</vt:lpstr>
      <vt:lpstr>Διαφάνεια 33</vt:lpstr>
      <vt:lpstr>Διαφάνεια 34</vt:lpstr>
      <vt:lpstr>Διαφάνεια 35</vt:lpstr>
      <vt:lpstr>Διαφάνεια 36</vt:lpstr>
      <vt:lpstr>Διαφάνεια 37</vt:lpstr>
      <vt:lpstr>Διαφάνεια 38</vt:lpstr>
      <vt:lpstr>Διαφάνεια 39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pc3</dc:creator>
  <cp:lastModifiedBy>ELENI</cp:lastModifiedBy>
  <cp:revision>56</cp:revision>
  <dcterms:created xsi:type="dcterms:W3CDTF">2015-02-16T11:00:26Z</dcterms:created>
  <dcterms:modified xsi:type="dcterms:W3CDTF">2015-03-30T04:34:06Z</dcterms:modified>
</cp:coreProperties>
</file>